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1" r:id="rId2"/>
    <p:sldId id="275" r:id="rId3"/>
    <p:sldId id="256" r:id="rId4"/>
    <p:sldId id="274" r:id="rId5"/>
    <p:sldId id="265" r:id="rId6"/>
    <p:sldId id="257" r:id="rId7"/>
    <p:sldId id="258" r:id="rId8"/>
    <p:sldId id="264" r:id="rId9"/>
    <p:sldId id="268" r:id="rId10"/>
    <p:sldId id="259" r:id="rId11"/>
    <p:sldId id="266" r:id="rId12"/>
    <p:sldId id="269" r:id="rId13"/>
    <p:sldId id="270" r:id="rId14"/>
    <p:sldId id="276" r:id="rId15"/>
    <p:sldId id="278" r:id="rId16"/>
    <p:sldId id="277"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101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D12952-DBF1-4A75-BD48-C49C91FCD90E}" type="datetimeFigureOut">
              <a:rPr lang="en-US" smtClean="0"/>
              <a:pPr/>
              <a:t>4/30/2018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A783C-C8AA-4B20-89D0-97B5238F8561}" type="slidenum">
              <a:rPr lang="en-US" smtClean="0"/>
              <a:pPr/>
              <a:t>‹#›</a:t>
            </a:fld>
            <a:endParaRPr lang="en-US"/>
          </a:p>
        </p:txBody>
      </p:sp>
    </p:spTree>
    <p:extLst>
      <p:ext uri="{BB962C8B-B14F-4D97-AF65-F5344CB8AC3E}">
        <p14:creationId xmlns:p14="http://schemas.microsoft.com/office/powerpoint/2010/main" val="265802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closest living</a:t>
            </a:r>
            <a:r>
              <a:rPr lang="en-US" baseline="0" dirty="0" smtClean="0"/>
              <a:t> relative to the rhinoceros is the horse.  The horns of the rhinos were first thought to be made of tightly compacted hair.  They are actually made of keratin, much like our fingernails.  The horns are similar to  horses’ hooves.</a:t>
            </a:r>
            <a:endParaRPr lang="en-US" dirty="0"/>
          </a:p>
        </p:txBody>
      </p:sp>
      <p:sp>
        <p:nvSpPr>
          <p:cNvPr id="4" name="Slide Number Placeholder 3"/>
          <p:cNvSpPr>
            <a:spLocks noGrp="1"/>
          </p:cNvSpPr>
          <p:nvPr>
            <p:ph type="sldNum" sz="quarter" idx="10"/>
          </p:nvPr>
        </p:nvSpPr>
        <p:spPr/>
        <p:txBody>
          <a:bodyPr/>
          <a:lstStyle/>
          <a:p>
            <a:fld id="{9DFA783C-C8AA-4B20-89D0-97B5238F8561}" type="slidenum">
              <a:rPr lang="en-US" smtClean="0"/>
              <a:pPr/>
              <a:t>5</a:t>
            </a:fld>
            <a:endParaRPr lang="en-US"/>
          </a:p>
        </p:txBody>
      </p:sp>
    </p:spTree>
    <p:extLst>
      <p:ext uri="{BB962C8B-B14F-4D97-AF65-F5344CB8AC3E}">
        <p14:creationId xmlns:p14="http://schemas.microsoft.com/office/powerpoint/2010/main" val="390676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Dehorning is a 20-minute painless</a:t>
            </a:r>
            <a:r>
              <a:rPr lang="en-US" baseline="0" dirty="0" smtClean="0"/>
              <a:t> procedure.  </a:t>
            </a:r>
            <a:r>
              <a:rPr lang="en-US" dirty="0" smtClean="0"/>
              <a:t>The</a:t>
            </a:r>
            <a:r>
              <a:rPr lang="en-US" baseline="0" dirty="0" smtClean="0"/>
              <a:t> horns grow back at a rate of about 1 kg per year.  One rhino may produce 6-8 horns in a lifetime.  There was a politician who claimed ingesting ground rhino horn cured his cancer.  There was no scientific proof to back this case, but the rumor went viral and the demand in Vietnam for rhino horns increased dramatically. </a:t>
            </a:r>
            <a:endParaRPr lang="en-US" dirty="0"/>
          </a:p>
        </p:txBody>
      </p:sp>
      <p:sp>
        <p:nvSpPr>
          <p:cNvPr id="4" name="Slide Number Placeholder 3"/>
          <p:cNvSpPr>
            <a:spLocks noGrp="1"/>
          </p:cNvSpPr>
          <p:nvPr>
            <p:ph type="sldNum" sz="quarter" idx="10"/>
          </p:nvPr>
        </p:nvSpPr>
        <p:spPr/>
        <p:txBody>
          <a:bodyPr/>
          <a:lstStyle/>
          <a:p>
            <a:fld id="{9DFA783C-C8AA-4B20-89D0-97B5238F8561}" type="slidenum">
              <a:rPr lang="en-US" smtClean="0"/>
              <a:pPr/>
              <a:t>8</a:t>
            </a:fld>
            <a:endParaRPr lang="en-US"/>
          </a:p>
        </p:txBody>
      </p:sp>
    </p:spTree>
    <p:extLst>
      <p:ext uri="{BB962C8B-B14F-4D97-AF65-F5344CB8AC3E}">
        <p14:creationId xmlns:p14="http://schemas.microsoft.com/office/powerpoint/2010/main" val="3755956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claim that ground rhinoceros</a:t>
            </a:r>
            <a:r>
              <a:rPr lang="en-US" baseline="0" dirty="0" smtClean="0"/>
              <a:t> horns have medicinal purposes has never been scientifically proven.  Scientists say that you would get as much benefit if you chewed on your fingernails since they both made of keratin.</a:t>
            </a:r>
            <a:endParaRPr lang="en-US" dirty="0" smtClean="0"/>
          </a:p>
          <a:p>
            <a:r>
              <a:rPr lang="en-US" dirty="0" smtClean="0"/>
              <a:t>Exports of </a:t>
            </a:r>
            <a:r>
              <a:rPr lang="en-US" smtClean="0"/>
              <a:t>rhino horns</a:t>
            </a:r>
            <a:r>
              <a:rPr lang="en-US" baseline="0" smtClean="0"/>
              <a:t> </a:t>
            </a:r>
            <a:r>
              <a:rPr lang="en-US" baseline="0" dirty="0" smtClean="0"/>
              <a:t>to Yemen were banned in 1982, but they are still being smuggled into the country.  These daggers are called “</a:t>
            </a:r>
            <a:r>
              <a:rPr lang="en-US" baseline="0" dirty="0" err="1" smtClean="0"/>
              <a:t>Jambiya</a:t>
            </a:r>
            <a:r>
              <a:rPr lang="en-US" baseline="0" dirty="0" smtClean="0"/>
              <a:t>”.  They are commonly studded with jewels.</a:t>
            </a:r>
            <a:endParaRPr lang="en-US" dirty="0"/>
          </a:p>
        </p:txBody>
      </p:sp>
      <p:sp>
        <p:nvSpPr>
          <p:cNvPr id="4" name="Slide Number Placeholder 3"/>
          <p:cNvSpPr>
            <a:spLocks noGrp="1"/>
          </p:cNvSpPr>
          <p:nvPr>
            <p:ph type="sldNum" sz="quarter" idx="10"/>
          </p:nvPr>
        </p:nvSpPr>
        <p:spPr/>
        <p:txBody>
          <a:bodyPr/>
          <a:lstStyle/>
          <a:p>
            <a:fld id="{9DFA783C-C8AA-4B20-89D0-97B5238F8561}" type="slidenum">
              <a:rPr lang="en-US" smtClean="0"/>
              <a:pPr/>
              <a:t>9</a:t>
            </a:fld>
            <a:endParaRPr lang="en-US"/>
          </a:p>
        </p:txBody>
      </p:sp>
    </p:spTree>
    <p:extLst>
      <p:ext uri="{BB962C8B-B14F-4D97-AF65-F5344CB8AC3E}">
        <p14:creationId xmlns:p14="http://schemas.microsoft.com/office/powerpoint/2010/main" val="385699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students a sheet of blank paper to draw the continent</a:t>
            </a:r>
            <a:r>
              <a:rPr lang="en-US" baseline="0" dirty="0" smtClean="0"/>
              <a:t> of Africa or use the blank map provided in the lesson.  Have them label the physical features listed on this slide.  A list is also included in the lesson if you need to print it off for students.</a:t>
            </a:r>
            <a:endParaRPr lang="en-US" dirty="0"/>
          </a:p>
        </p:txBody>
      </p:sp>
      <p:sp>
        <p:nvSpPr>
          <p:cNvPr id="4" name="Slide Number Placeholder 3"/>
          <p:cNvSpPr>
            <a:spLocks noGrp="1"/>
          </p:cNvSpPr>
          <p:nvPr>
            <p:ph type="sldNum" sz="quarter" idx="10"/>
          </p:nvPr>
        </p:nvSpPr>
        <p:spPr/>
        <p:txBody>
          <a:bodyPr/>
          <a:lstStyle/>
          <a:p>
            <a:fld id="{9DFA783C-C8AA-4B20-89D0-97B5238F8561}" type="slidenum">
              <a:rPr lang="en-US" smtClean="0"/>
              <a:pPr/>
              <a:t>13</a:t>
            </a:fld>
            <a:endParaRPr lang="en-US"/>
          </a:p>
        </p:txBody>
      </p:sp>
    </p:spTree>
    <p:extLst>
      <p:ext uri="{BB962C8B-B14F-4D97-AF65-F5344CB8AC3E}">
        <p14:creationId xmlns:p14="http://schemas.microsoft.com/office/powerpoint/2010/main" val="358105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EF0C0A-24BB-4007-A670-C72255DA307C}" type="datetimeFigureOut">
              <a:rPr lang="en-US" smtClean="0"/>
              <a:pPr/>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FC574-3645-4CD5-A5A8-11666FD24C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F0C0A-24BB-4007-A670-C72255DA307C}" type="datetimeFigureOut">
              <a:rPr lang="en-US" smtClean="0"/>
              <a:pPr/>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FC574-3645-4CD5-A5A8-11666FD24C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F0C0A-24BB-4007-A670-C72255DA307C}" type="datetimeFigureOut">
              <a:rPr lang="en-US" smtClean="0"/>
              <a:pPr/>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FC574-3645-4CD5-A5A8-11666FD24C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EF0C0A-24BB-4007-A670-C72255DA307C}" type="datetimeFigureOut">
              <a:rPr lang="en-US" smtClean="0"/>
              <a:pPr/>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FC574-3645-4CD5-A5A8-11666FD24C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EF0C0A-24BB-4007-A670-C72255DA307C}" type="datetimeFigureOut">
              <a:rPr lang="en-US" smtClean="0"/>
              <a:pPr/>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FC574-3645-4CD5-A5A8-11666FD24C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EF0C0A-24BB-4007-A670-C72255DA307C}" type="datetimeFigureOut">
              <a:rPr lang="en-US" smtClean="0"/>
              <a:pPr/>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FC574-3645-4CD5-A5A8-11666FD24C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EF0C0A-24BB-4007-A670-C72255DA307C}" type="datetimeFigureOut">
              <a:rPr lang="en-US" smtClean="0"/>
              <a:pPr/>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5FC574-3645-4CD5-A5A8-11666FD24C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EF0C0A-24BB-4007-A670-C72255DA307C}" type="datetimeFigureOut">
              <a:rPr lang="en-US" smtClean="0"/>
              <a:pPr/>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5FC574-3645-4CD5-A5A8-11666FD24C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F0C0A-24BB-4007-A670-C72255DA307C}" type="datetimeFigureOut">
              <a:rPr lang="en-US" smtClean="0"/>
              <a:pPr/>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5FC574-3645-4CD5-A5A8-11666FD24C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EF0C0A-24BB-4007-A670-C72255DA307C}" type="datetimeFigureOut">
              <a:rPr lang="en-US" smtClean="0"/>
              <a:pPr/>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FC574-3645-4CD5-A5A8-11666FD24C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EF0C0A-24BB-4007-A670-C72255DA307C}" type="datetimeFigureOut">
              <a:rPr lang="en-US" smtClean="0"/>
              <a:pPr/>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FC574-3645-4CD5-A5A8-11666FD24C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F0C0A-24BB-4007-A670-C72255DA307C}" type="datetimeFigureOut">
              <a:rPr lang="en-US" smtClean="0"/>
              <a:pPr/>
              <a:t>4/30/2018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FC574-3645-4CD5-A5A8-11666FD24C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tc.pbs.org/wnet/nature/files/2008/08/180_rhino_horn.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457200"/>
            <a:ext cx="5192704" cy="923330"/>
          </a:xfrm>
          <a:prstGeom prst="rect">
            <a:avLst/>
          </a:prstGeom>
          <a:noFill/>
        </p:spPr>
        <p:txBody>
          <a:bodyPr wrap="none" lIns="91440" tIns="45720" rIns="91440" bIns="45720">
            <a:prstTxWarp prst="textWave1">
              <a:avLst/>
            </a:prstTxWarp>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Remember Africa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2107800" y="6229290"/>
            <a:ext cx="4928400" cy="400110"/>
          </a:xfrm>
          <a:prstGeom prst="rect">
            <a:avLst/>
          </a:prstGeom>
        </p:spPr>
        <p:txBody>
          <a:bodyPr wrap="none">
            <a:spAutoFit/>
          </a:bodyPr>
          <a:lstStyle/>
          <a:p>
            <a:r>
              <a:rPr lang="en-US" sz="2000" b="1" dirty="0" smtClean="0"/>
              <a:t>Oklahoma Alliance for Geographic Education</a:t>
            </a:r>
            <a:endParaRPr lang="en-US" sz="2000" b="1" dirty="0"/>
          </a:p>
        </p:txBody>
      </p:sp>
      <p:sp>
        <p:nvSpPr>
          <p:cNvPr id="5" name="Rectangle 4"/>
          <p:cNvSpPr/>
          <p:nvPr/>
        </p:nvSpPr>
        <p:spPr>
          <a:xfrm>
            <a:off x="3309603" y="5405735"/>
            <a:ext cx="2524794" cy="461665"/>
          </a:xfrm>
          <a:prstGeom prst="rect">
            <a:avLst/>
          </a:prstGeom>
        </p:spPr>
        <p:txBody>
          <a:bodyPr wrap="none">
            <a:spAutoFit/>
          </a:bodyPr>
          <a:lstStyle/>
          <a:p>
            <a:r>
              <a:rPr lang="en-US" sz="2400" b="1" dirty="0" smtClean="0"/>
              <a:t>Lee Ann Harrelson</a:t>
            </a:r>
            <a:endParaRPr lang="en-US" sz="2400" b="1" dirty="0"/>
          </a:p>
        </p:txBody>
      </p:sp>
      <p:sp>
        <p:nvSpPr>
          <p:cNvPr id="6" name="Rectangle 5"/>
          <p:cNvSpPr/>
          <p:nvPr/>
        </p:nvSpPr>
        <p:spPr>
          <a:xfrm>
            <a:off x="3461664" y="5848290"/>
            <a:ext cx="2220673" cy="400110"/>
          </a:xfrm>
          <a:prstGeom prst="rect">
            <a:avLst/>
          </a:prstGeom>
        </p:spPr>
        <p:txBody>
          <a:bodyPr wrap="none">
            <a:spAutoFit/>
          </a:bodyPr>
          <a:lstStyle/>
          <a:p>
            <a:r>
              <a:rPr lang="en-US" sz="2000" b="1" dirty="0" smtClean="0"/>
              <a:t>Teacher Consultant</a:t>
            </a:r>
            <a:endParaRPr lang="en-US" sz="2000" b="1" dirty="0"/>
          </a:p>
        </p:txBody>
      </p:sp>
      <p:pic>
        <p:nvPicPr>
          <p:cNvPr id="27650" name="Picture 2" descr="http://www.donotyet.com/ext/images/2010-01-21/Africa-psd-Free-Download-1264687070046.png"/>
          <p:cNvPicPr>
            <a:picLocks noChangeAspect="1" noChangeArrowheads="1"/>
          </p:cNvPicPr>
          <p:nvPr/>
        </p:nvPicPr>
        <p:blipFill>
          <a:blip r:embed="rId2" cstate="print"/>
          <a:srcRect/>
          <a:stretch>
            <a:fillRect/>
          </a:stretch>
        </p:blipFill>
        <p:spPr bwMode="auto">
          <a:xfrm>
            <a:off x="2895600" y="1371600"/>
            <a:ext cx="3552825" cy="3810000"/>
          </a:xfrm>
          <a:prstGeom prst="rect">
            <a:avLst/>
          </a:prstGeom>
          <a:noFill/>
        </p:spPr>
      </p:pic>
      <p:sp>
        <p:nvSpPr>
          <p:cNvPr id="8" name="Rectangle 7"/>
          <p:cNvSpPr/>
          <p:nvPr/>
        </p:nvSpPr>
        <p:spPr>
          <a:xfrm>
            <a:off x="6019800" y="4876800"/>
            <a:ext cx="1988045" cy="261610"/>
          </a:xfrm>
          <a:prstGeom prst="rect">
            <a:avLst/>
          </a:prstGeom>
        </p:spPr>
        <p:txBody>
          <a:bodyPr wrap="none">
            <a:spAutoFit/>
          </a:bodyPr>
          <a:lstStyle/>
          <a:p>
            <a:r>
              <a:rPr lang="en-US" sz="1100" dirty="0" smtClean="0"/>
              <a:t>www.donotyet.com/tag/africa/</a:t>
            </a:r>
            <a:endParaRPr lang="en-US" sz="1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Black Rhino Lesson\rhino 4a.jpg"/>
          <p:cNvPicPr>
            <a:picLocks noChangeAspect="1" noChangeArrowheads="1"/>
          </p:cNvPicPr>
          <p:nvPr/>
        </p:nvPicPr>
        <p:blipFill>
          <a:blip r:embed="rId2" cstate="print"/>
          <a:srcRect l="7939" b="6849"/>
          <a:stretch>
            <a:fillRect/>
          </a:stretch>
        </p:blipFill>
        <p:spPr bwMode="auto">
          <a:xfrm>
            <a:off x="838200" y="1066801"/>
            <a:ext cx="4593537" cy="5181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81000" y="0"/>
            <a:ext cx="8001000" cy="1077218"/>
          </a:xfrm>
          <a:prstGeom prst="rect">
            <a:avLst/>
          </a:prstGeom>
          <a:noFill/>
        </p:spPr>
        <p:txBody>
          <a:bodyPr wrap="square" rtlCol="0">
            <a:spAutoFit/>
          </a:bodyPr>
          <a:lstStyle/>
          <a:p>
            <a:pPr marL="342900" indent="-342900"/>
            <a:r>
              <a:rPr lang="en-US" sz="3200" b="1" dirty="0" smtClean="0">
                <a:latin typeface="Arial Black" pitchFamily="34" charset="0"/>
              </a:rPr>
              <a:t>  The horn that has been cut has become only a small fragment.</a:t>
            </a:r>
          </a:p>
        </p:txBody>
      </p:sp>
      <p:sp>
        <p:nvSpPr>
          <p:cNvPr id="4" name="TextBox 3"/>
          <p:cNvSpPr txBox="1"/>
          <p:nvPr/>
        </p:nvSpPr>
        <p:spPr>
          <a:xfrm>
            <a:off x="685800" y="6320135"/>
            <a:ext cx="6515117" cy="461665"/>
          </a:xfrm>
          <a:prstGeom prst="rect">
            <a:avLst/>
          </a:prstGeom>
          <a:noFill/>
        </p:spPr>
        <p:txBody>
          <a:bodyPr wrap="none" rtlCol="0">
            <a:spAutoFit/>
          </a:bodyPr>
          <a:lstStyle/>
          <a:p>
            <a:r>
              <a:rPr lang="en-US" sz="2400" b="1" dirty="0" smtClean="0">
                <a:latin typeface="Arial Black" pitchFamily="34" charset="0"/>
              </a:rPr>
              <a:t>You now have the continent of Africa.</a:t>
            </a:r>
            <a:endParaRPr lang="en-US" sz="2400" b="1" dirty="0">
              <a:latin typeface="Arial Black" pitchFamily="34" charset="0"/>
            </a:endParaRPr>
          </a:p>
        </p:txBody>
      </p:sp>
      <p:sp>
        <p:nvSpPr>
          <p:cNvPr id="5" name="TextBox 4"/>
          <p:cNvSpPr txBox="1"/>
          <p:nvPr/>
        </p:nvSpPr>
        <p:spPr>
          <a:xfrm>
            <a:off x="5638800" y="4419600"/>
            <a:ext cx="2732452" cy="1687890"/>
          </a:xfrm>
          <a:prstGeom prst="ellipse">
            <a:avLst/>
          </a:prstGeom>
          <a:solidFill>
            <a:srgbClr val="FFFF66"/>
          </a:solidFill>
          <a:ln w="28575">
            <a:solidFill>
              <a:schemeClr val="tx1"/>
            </a:solidFill>
          </a:ln>
        </p:spPr>
        <p:txBody>
          <a:bodyPr wrap="none" rtlCol="0">
            <a:spAutoFit/>
          </a:bodyPr>
          <a:lstStyle/>
          <a:p>
            <a:r>
              <a:rPr lang="en-US" sz="2400" b="1" dirty="0" smtClean="0"/>
              <a:t>This fragment</a:t>
            </a:r>
          </a:p>
          <a:p>
            <a:r>
              <a:rPr lang="en-US" sz="2400" b="1" dirty="0" smtClean="0"/>
              <a:t>becomes</a:t>
            </a:r>
          </a:p>
          <a:p>
            <a:r>
              <a:rPr lang="en-US" sz="2400" b="1" dirty="0" smtClean="0"/>
              <a:t>Madagascar.</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1000"/>
                                        <p:tgtEl>
                                          <p:spTgt spid="409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Africa Lesson for WGA I - Nov. 2012\lh drawing of Africa.jpg"/>
          <p:cNvPicPr>
            <a:picLocks noChangeAspect="1" noChangeArrowheads="1"/>
          </p:cNvPicPr>
          <p:nvPr/>
        </p:nvPicPr>
        <p:blipFill>
          <a:blip r:embed="rId2" cstate="print"/>
          <a:srcRect/>
          <a:stretch>
            <a:fillRect/>
          </a:stretch>
        </p:blipFill>
        <p:spPr bwMode="auto">
          <a:xfrm>
            <a:off x="1462624" y="220586"/>
            <a:ext cx="6218752" cy="6416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495800" y="1676400"/>
            <a:ext cx="4477188" cy="461665"/>
          </a:xfrm>
          <a:prstGeom prst="rect">
            <a:avLst/>
          </a:prstGeom>
          <a:solidFill>
            <a:srgbClr val="FFFF99"/>
          </a:solidFill>
          <a:ln w="28575">
            <a:solidFill>
              <a:schemeClr val="tx1"/>
            </a:solidFill>
          </a:ln>
        </p:spPr>
        <p:txBody>
          <a:bodyPr wrap="none" rtlCol="0">
            <a:spAutoFit/>
          </a:bodyPr>
          <a:lstStyle/>
          <a:p>
            <a:r>
              <a:rPr lang="en-US" sz="2400" b="1" dirty="0" smtClean="0"/>
              <a:t>Horn still attached -</a:t>
            </a:r>
            <a:r>
              <a:rPr lang="en-US" sz="2400" b="1" i="1" dirty="0" smtClean="0"/>
              <a:t>Horn of Africa</a:t>
            </a:r>
          </a:p>
        </p:txBody>
      </p:sp>
      <p:cxnSp>
        <p:nvCxnSpPr>
          <p:cNvPr id="5" name="Straight Arrow Connector 4"/>
          <p:cNvCxnSpPr>
            <a:stCxn id="3" idx="2"/>
          </p:cNvCxnSpPr>
          <p:nvPr/>
        </p:nvCxnSpPr>
        <p:spPr>
          <a:xfrm flipH="1">
            <a:off x="6553200" y="2138065"/>
            <a:ext cx="181194" cy="6813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13894" y="4038600"/>
            <a:ext cx="3482813" cy="461665"/>
          </a:xfrm>
          <a:prstGeom prst="rect">
            <a:avLst/>
          </a:prstGeom>
          <a:solidFill>
            <a:srgbClr val="FFFF99"/>
          </a:solidFill>
          <a:ln w="28575">
            <a:solidFill>
              <a:schemeClr val="tx1"/>
            </a:solidFill>
          </a:ln>
        </p:spPr>
        <p:txBody>
          <a:bodyPr wrap="none" rtlCol="0">
            <a:spAutoFit/>
          </a:bodyPr>
          <a:lstStyle/>
          <a:p>
            <a:r>
              <a:rPr lang="en-US" sz="2400" b="1" dirty="0" smtClean="0"/>
              <a:t>Cut off horn -</a:t>
            </a:r>
            <a:r>
              <a:rPr lang="en-US" sz="2400" b="1" i="1" dirty="0" smtClean="0"/>
              <a:t>Madagascar</a:t>
            </a:r>
          </a:p>
        </p:txBody>
      </p:sp>
      <p:cxnSp>
        <p:nvCxnSpPr>
          <p:cNvPr id="10" name="Straight Arrow Connector 9"/>
          <p:cNvCxnSpPr/>
          <p:nvPr/>
        </p:nvCxnSpPr>
        <p:spPr>
          <a:xfrm flipH="1">
            <a:off x="7162800" y="4495800"/>
            <a:ext cx="6096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53200" y="2895600"/>
            <a:ext cx="2555123" cy="461665"/>
          </a:xfrm>
          <a:prstGeom prst="rect">
            <a:avLst/>
          </a:prstGeom>
          <a:solidFill>
            <a:srgbClr val="FFFF99"/>
          </a:solidFill>
          <a:ln w="28575">
            <a:solidFill>
              <a:schemeClr val="tx1"/>
            </a:solidFill>
          </a:ln>
        </p:spPr>
        <p:txBody>
          <a:bodyPr wrap="none" rtlCol="0">
            <a:spAutoFit/>
          </a:bodyPr>
          <a:lstStyle/>
          <a:p>
            <a:r>
              <a:rPr lang="en-US" sz="2400" b="1" dirty="0" smtClean="0"/>
              <a:t>Eye – </a:t>
            </a:r>
            <a:r>
              <a:rPr lang="en-US" sz="2400" b="1" i="1" dirty="0" smtClean="0"/>
              <a:t>Lake Victoria</a:t>
            </a:r>
            <a:endParaRPr lang="en-US" sz="2400" b="1" i="1" dirty="0"/>
          </a:p>
        </p:txBody>
      </p:sp>
      <p:cxnSp>
        <p:nvCxnSpPr>
          <p:cNvPr id="14" name="Straight Arrow Connector 13"/>
          <p:cNvCxnSpPr/>
          <p:nvPr/>
        </p:nvCxnSpPr>
        <p:spPr>
          <a:xfrm flipH="1">
            <a:off x="6019800" y="3048000"/>
            <a:ext cx="685800" cy="3025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95813" y="5791200"/>
            <a:ext cx="2704587" cy="830997"/>
          </a:xfrm>
          <a:prstGeom prst="rect">
            <a:avLst/>
          </a:prstGeom>
          <a:solidFill>
            <a:srgbClr val="FFFF99"/>
          </a:solidFill>
          <a:ln w="28575">
            <a:solidFill>
              <a:schemeClr val="tx1"/>
            </a:solidFill>
          </a:ln>
        </p:spPr>
        <p:txBody>
          <a:bodyPr wrap="none" rtlCol="0">
            <a:spAutoFit/>
          </a:bodyPr>
          <a:lstStyle/>
          <a:p>
            <a:r>
              <a:rPr lang="en-US" sz="2400" b="1" dirty="0" smtClean="0"/>
              <a:t>Hooked up lip -</a:t>
            </a:r>
          </a:p>
          <a:p>
            <a:r>
              <a:rPr lang="en-US" sz="2400" b="1" i="1" dirty="0" smtClean="0"/>
              <a:t>Cape of Good Hope </a:t>
            </a:r>
            <a:endParaRPr lang="en-US" sz="2400" b="1" i="1" dirty="0"/>
          </a:p>
        </p:txBody>
      </p:sp>
      <p:cxnSp>
        <p:nvCxnSpPr>
          <p:cNvPr id="18" name="Straight Arrow Connector 17"/>
          <p:cNvCxnSpPr/>
          <p:nvPr/>
        </p:nvCxnSpPr>
        <p:spPr>
          <a:xfrm>
            <a:off x="3200400" y="6096000"/>
            <a:ext cx="14478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4800" y="2895600"/>
            <a:ext cx="4654672" cy="461665"/>
          </a:xfrm>
          <a:prstGeom prst="rect">
            <a:avLst/>
          </a:prstGeom>
          <a:solidFill>
            <a:srgbClr val="FFFF99"/>
          </a:solidFill>
          <a:ln w="28575">
            <a:solidFill>
              <a:schemeClr val="tx1"/>
            </a:solidFill>
          </a:ln>
        </p:spPr>
        <p:txBody>
          <a:bodyPr wrap="none" rtlCol="0">
            <a:spAutoFit/>
          </a:bodyPr>
          <a:lstStyle/>
          <a:p>
            <a:r>
              <a:rPr lang="en-US" sz="2400" b="1" dirty="0" smtClean="0"/>
              <a:t>Neck - Western peninsula of Africa </a:t>
            </a:r>
            <a:endParaRPr lang="en-US" sz="2400" b="1" dirty="0"/>
          </a:p>
        </p:txBody>
      </p:sp>
      <p:cxnSp>
        <p:nvCxnSpPr>
          <p:cNvPr id="26" name="Straight Arrow Connector 25"/>
          <p:cNvCxnSpPr/>
          <p:nvPr/>
        </p:nvCxnSpPr>
        <p:spPr>
          <a:xfrm flipV="1">
            <a:off x="1066800" y="2590800"/>
            <a:ext cx="685799"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28600" y="1143000"/>
            <a:ext cx="8256124" cy="461665"/>
          </a:xfrm>
          <a:prstGeom prst="rect">
            <a:avLst/>
          </a:prstGeom>
          <a:solidFill>
            <a:srgbClr val="FFFF99"/>
          </a:solidFill>
          <a:ln w="28575">
            <a:solidFill>
              <a:schemeClr val="tx1"/>
            </a:solidFill>
          </a:ln>
        </p:spPr>
        <p:txBody>
          <a:bodyPr wrap="none" rtlCol="0">
            <a:spAutoFit/>
          </a:bodyPr>
          <a:lstStyle/>
          <a:p>
            <a:r>
              <a:rPr lang="en-US" sz="2400" b="1" dirty="0" smtClean="0"/>
              <a:t>Thick muscle hump - </a:t>
            </a:r>
            <a:r>
              <a:rPr lang="en-US" sz="2400" b="1" i="1" dirty="0" smtClean="0"/>
              <a:t>Mediterranean Sea with Atlas Mts. above</a:t>
            </a:r>
          </a:p>
        </p:txBody>
      </p:sp>
      <p:cxnSp>
        <p:nvCxnSpPr>
          <p:cNvPr id="30" name="Straight Arrow Connector 29"/>
          <p:cNvCxnSpPr/>
          <p:nvPr/>
        </p:nvCxnSpPr>
        <p:spPr>
          <a:xfrm flipH="1" flipV="1">
            <a:off x="3429000" y="762000"/>
            <a:ext cx="9144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209800" y="5334000"/>
            <a:ext cx="26670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7155" y="4953000"/>
            <a:ext cx="4789645" cy="461665"/>
          </a:xfrm>
          <a:prstGeom prst="rect">
            <a:avLst/>
          </a:prstGeom>
          <a:solidFill>
            <a:srgbClr val="FFFF99"/>
          </a:solidFill>
          <a:ln w="28575">
            <a:solidFill>
              <a:schemeClr val="tx1"/>
            </a:solidFill>
          </a:ln>
        </p:spPr>
        <p:txBody>
          <a:bodyPr wrap="none" rtlCol="0">
            <a:spAutoFit/>
          </a:bodyPr>
          <a:lstStyle/>
          <a:p>
            <a:r>
              <a:rPr lang="en-US" sz="2400" b="1" dirty="0" smtClean="0"/>
              <a:t>Muzzle or mouth area -</a:t>
            </a:r>
            <a:r>
              <a:rPr lang="en-US" sz="2400" b="1" i="1" dirty="0" smtClean="0"/>
              <a:t>South Africa </a:t>
            </a:r>
            <a:endParaRPr lang="en-US" sz="2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ppt_w</p:attrName>
                                        </p:attrNameLst>
                                      </p:cBhvr>
                                      <p:tavLst>
                                        <p:tav tm="0">
                                          <p:val>
                                            <p:fltVal val="0"/>
                                          </p:val>
                                        </p:tav>
                                        <p:tav tm="100000">
                                          <p:val>
                                            <p:strVal val="#ppt_w"/>
                                          </p:val>
                                        </p:tav>
                                      </p:tavLst>
                                    </p:anim>
                                    <p:anim calcmode="lin" valueType="num">
                                      <p:cBhvr>
                                        <p:cTn id="8" dur="1000" fill="hold"/>
                                        <p:tgtEl>
                                          <p:spTgt spid="23554"/>
                                        </p:tgtEl>
                                        <p:attrNameLst>
                                          <p:attrName>ppt_h</p:attrName>
                                        </p:attrNameLst>
                                      </p:cBhvr>
                                      <p:tavLst>
                                        <p:tav tm="0">
                                          <p:val>
                                            <p:fltVal val="0"/>
                                          </p:val>
                                        </p:tav>
                                        <p:tav tm="100000">
                                          <p:val>
                                            <p:strVal val="#ppt_h"/>
                                          </p:val>
                                        </p:tav>
                                      </p:tavLst>
                                    </p:anim>
                                    <p:anim calcmode="lin" valueType="num">
                                      <p:cBhvr>
                                        <p:cTn id="9" dur="1000" fill="hold"/>
                                        <p:tgtEl>
                                          <p:spTgt spid="23554"/>
                                        </p:tgtEl>
                                        <p:attrNameLst>
                                          <p:attrName>style.rotation</p:attrName>
                                        </p:attrNameLst>
                                      </p:cBhvr>
                                      <p:tavLst>
                                        <p:tav tm="0">
                                          <p:val>
                                            <p:fltVal val="360"/>
                                          </p:val>
                                        </p:tav>
                                        <p:tav tm="100000">
                                          <p:val>
                                            <p:fltVal val="0"/>
                                          </p:val>
                                        </p:tav>
                                      </p:tavLst>
                                    </p:anim>
                                    <p:animEffect transition="in" filter="fade">
                                      <p:cBhvr>
                                        <p:cTn id="10" dur="1000"/>
                                        <p:tgtEl>
                                          <p:spTgt spid="2355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2" grpId="0" animBg="1"/>
      <p:bldP spid="16" grpId="0" animBg="1"/>
      <p:bldP spid="24" grpId="0" animBg="1"/>
      <p:bldP spid="28"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Africa Lesson for WGA I - Nov. 2012\Black Rhino Lesson\RHINO MAP WITH PHYSICAL FEATURES LH DRAWN.jpg"/>
          <p:cNvPicPr>
            <a:picLocks noChangeAspect="1" noChangeArrowheads="1"/>
          </p:cNvPicPr>
          <p:nvPr/>
        </p:nvPicPr>
        <p:blipFill>
          <a:blip r:embed="rId2" cstate="print"/>
          <a:srcRect l="5724" t="8889" r="9129" b="4444"/>
          <a:stretch>
            <a:fillRect/>
          </a:stretch>
        </p:blipFill>
        <p:spPr bwMode="auto">
          <a:xfrm>
            <a:off x="228600" y="457200"/>
            <a:ext cx="5715000" cy="594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019800" y="2590800"/>
            <a:ext cx="3055132" cy="1200329"/>
          </a:xfrm>
          <a:prstGeom prst="rect">
            <a:avLst/>
          </a:prstGeom>
          <a:solidFill>
            <a:srgbClr val="FFFF99"/>
          </a:solidFill>
          <a:ln w="28575">
            <a:solidFill>
              <a:schemeClr val="tx1"/>
            </a:solidFill>
          </a:ln>
        </p:spPr>
        <p:txBody>
          <a:bodyPr wrap="none" rtlCol="0">
            <a:spAutoFit/>
          </a:bodyPr>
          <a:lstStyle/>
          <a:p>
            <a:r>
              <a:rPr lang="en-US" sz="2400" b="1" dirty="0" smtClean="0"/>
              <a:t>Lines around the eyes-</a:t>
            </a:r>
          </a:p>
          <a:p>
            <a:r>
              <a:rPr lang="en-US" sz="2400" b="1" dirty="0" smtClean="0"/>
              <a:t>Ethiopian Highlands</a:t>
            </a:r>
          </a:p>
          <a:p>
            <a:r>
              <a:rPr lang="en-US" sz="2400" b="1" dirty="0" smtClean="0"/>
              <a:t>Great Rift Valley</a:t>
            </a:r>
            <a:endParaRPr lang="en-US" sz="2400" b="1" dirty="0"/>
          </a:p>
        </p:txBody>
      </p:sp>
      <p:cxnSp>
        <p:nvCxnSpPr>
          <p:cNvPr id="5" name="Straight Arrow Connector 4"/>
          <p:cNvCxnSpPr/>
          <p:nvPr/>
        </p:nvCxnSpPr>
        <p:spPr>
          <a:xfrm flipH="1" flipV="1">
            <a:off x="4343400" y="3276600"/>
            <a:ext cx="16764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3" idx="1"/>
          </p:cNvCxnSpPr>
          <p:nvPr/>
        </p:nvCxnSpPr>
        <p:spPr>
          <a:xfrm flipH="1" flipV="1">
            <a:off x="4648200" y="2971800"/>
            <a:ext cx="1371600" cy="2191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72200" y="4038600"/>
            <a:ext cx="2180104" cy="1200328"/>
          </a:xfrm>
          <a:prstGeom prst="rect">
            <a:avLst/>
          </a:prstGeom>
          <a:solidFill>
            <a:srgbClr val="FFFF99"/>
          </a:solidFill>
          <a:ln w="28575">
            <a:solidFill>
              <a:schemeClr val="tx1"/>
            </a:solidFill>
          </a:ln>
        </p:spPr>
        <p:txBody>
          <a:bodyPr wrap="none" rtlCol="0">
            <a:spAutoFit/>
          </a:bodyPr>
          <a:lstStyle/>
          <a:p>
            <a:r>
              <a:rPr lang="en-US" sz="2400" b="1" dirty="0" smtClean="0"/>
              <a:t>2 ticks – </a:t>
            </a:r>
          </a:p>
          <a:p>
            <a:r>
              <a:rPr lang="en-US" sz="2400" b="1" dirty="0" smtClean="0"/>
              <a:t>Mt. Kenya</a:t>
            </a:r>
          </a:p>
          <a:p>
            <a:r>
              <a:rPr lang="en-US" sz="2400" b="1" dirty="0" smtClean="0"/>
              <a:t>Mt. Kilimanjaro</a:t>
            </a:r>
            <a:endParaRPr lang="en-US" sz="2400" b="1" dirty="0"/>
          </a:p>
        </p:txBody>
      </p:sp>
      <p:cxnSp>
        <p:nvCxnSpPr>
          <p:cNvPr id="12" name="Straight Arrow Connector 11"/>
          <p:cNvCxnSpPr/>
          <p:nvPr/>
        </p:nvCxnSpPr>
        <p:spPr>
          <a:xfrm flipH="1" flipV="1">
            <a:off x="4800600" y="3581400"/>
            <a:ext cx="1371600" cy="9906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724400" y="3962400"/>
            <a:ext cx="1447800" cy="1066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72000" y="1219200"/>
            <a:ext cx="3411255" cy="461665"/>
          </a:xfrm>
          <a:prstGeom prst="rect">
            <a:avLst/>
          </a:prstGeom>
          <a:solidFill>
            <a:srgbClr val="FFFF99"/>
          </a:solidFill>
          <a:ln w="28575">
            <a:solidFill>
              <a:schemeClr val="tx1"/>
            </a:solidFill>
          </a:ln>
        </p:spPr>
        <p:txBody>
          <a:bodyPr wrap="none" rtlCol="0">
            <a:spAutoFit/>
          </a:bodyPr>
          <a:lstStyle/>
          <a:p>
            <a:r>
              <a:rPr lang="en-US" sz="2400" b="1" dirty="0" smtClean="0"/>
              <a:t>Nile River – Blue &amp; White</a:t>
            </a:r>
            <a:endParaRPr lang="en-US" sz="2400" b="1" dirty="0"/>
          </a:p>
        </p:txBody>
      </p:sp>
      <p:cxnSp>
        <p:nvCxnSpPr>
          <p:cNvPr id="17" name="Straight Arrow Connector 16"/>
          <p:cNvCxnSpPr/>
          <p:nvPr/>
        </p:nvCxnSpPr>
        <p:spPr>
          <a:xfrm flipH="1">
            <a:off x="4343400" y="1676400"/>
            <a:ext cx="9906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4419600" y="1676400"/>
            <a:ext cx="205740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343400" y="1676400"/>
            <a:ext cx="2971800" cy="1295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295400" y="1295400"/>
            <a:ext cx="1593898" cy="461665"/>
          </a:xfrm>
          <a:prstGeom prst="rect">
            <a:avLst/>
          </a:prstGeom>
          <a:solidFill>
            <a:srgbClr val="FFFF99"/>
          </a:solidFill>
          <a:ln w="28575">
            <a:solidFill>
              <a:schemeClr val="tx1"/>
            </a:solidFill>
          </a:ln>
        </p:spPr>
        <p:txBody>
          <a:bodyPr wrap="none" rtlCol="0">
            <a:spAutoFit/>
          </a:bodyPr>
          <a:lstStyle/>
          <a:p>
            <a:r>
              <a:rPr lang="en-US" sz="2400" b="1" dirty="0" smtClean="0"/>
              <a:t>Niger River</a:t>
            </a:r>
            <a:endParaRPr lang="en-US" sz="2400" b="1" dirty="0"/>
          </a:p>
        </p:txBody>
      </p:sp>
      <p:cxnSp>
        <p:nvCxnSpPr>
          <p:cNvPr id="24" name="Straight Arrow Connector 23"/>
          <p:cNvCxnSpPr>
            <a:stCxn id="22" idx="2"/>
          </p:cNvCxnSpPr>
          <p:nvPr/>
        </p:nvCxnSpPr>
        <p:spPr>
          <a:xfrm flipH="1">
            <a:off x="2057400" y="1757065"/>
            <a:ext cx="34949" cy="3003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3400" y="4038600"/>
            <a:ext cx="1711238" cy="461665"/>
          </a:xfrm>
          <a:prstGeom prst="rect">
            <a:avLst/>
          </a:prstGeom>
          <a:solidFill>
            <a:srgbClr val="FFFF99"/>
          </a:solidFill>
          <a:ln w="28575">
            <a:solidFill>
              <a:schemeClr val="tx1"/>
            </a:solidFill>
          </a:ln>
        </p:spPr>
        <p:txBody>
          <a:bodyPr wrap="none" rtlCol="0">
            <a:spAutoFit/>
          </a:bodyPr>
          <a:lstStyle/>
          <a:p>
            <a:r>
              <a:rPr lang="en-US" sz="2400" b="1" dirty="0" smtClean="0"/>
              <a:t>Congo River</a:t>
            </a:r>
            <a:endParaRPr lang="en-US" sz="2400" b="1" dirty="0"/>
          </a:p>
        </p:txBody>
      </p:sp>
      <p:cxnSp>
        <p:nvCxnSpPr>
          <p:cNvPr id="27" name="Straight Arrow Connector 26"/>
          <p:cNvCxnSpPr>
            <a:stCxn id="25" idx="3"/>
          </p:cNvCxnSpPr>
          <p:nvPr/>
        </p:nvCxnSpPr>
        <p:spPr>
          <a:xfrm flipV="1">
            <a:off x="2244638" y="3657600"/>
            <a:ext cx="1031962" cy="6118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447800" y="5715000"/>
            <a:ext cx="1835631" cy="461665"/>
          </a:xfrm>
          <a:prstGeom prst="rect">
            <a:avLst/>
          </a:prstGeom>
          <a:solidFill>
            <a:srgbClr val="FFFF99"/>
          </a:solidFill>
          <a:ln w="28575">
            <a:solidFill>
              <a:schemeClr val="tx1"/>
            </a:solidFill>
          </a:ln>
        </p:spPr>
        <p:txBody>
          <a:bodyPr wrap="none" rtlCol="0">
            <a:spAutoFit/>
          </a:bodyPr>
          <a:lstStyle/>
          <a:p>
            <a:r>
              <a:rPr lang="en-US" sz="2400" b="1" dirty="0" smtClean="0"/>
              <a:t>Orange River</a:t>
            </a:r>
            <a:endParaRPr lang="en-US" sz="2400" b="1" dirty="0"/>
          </a:p>
        </p:txBody>
      </p:sp>
      <p:cxnSp>
        <p:nvCxnSpPr>
          <p:cNvPr id="30" name="Straight Arrow Connector 29"/>
          <p:cNvCxnSpPr/>
          <p:nvPr/>
        </p:nvCxnSpPr>
        <p:spPr>
          <a:xfrm flipV="1">
            <a:off x="3276600" y="5562600"/>
            <a:ext cx="3048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495800" y="5562600"/>
            <a:ext cx="1972656" cy="461665"/>
          </a:xfrm>
          <a:prstGeom prst="rect">
            <a:avLst/>
          </a:prstGeom>
          <a:solidFill>
            <a:srgbClr val="FFFF99"/>
          </a:solidFill>
          <a:ln w="28575">
            <a:solidFill>
              <a:schemeClr val="tx1"/>
            </a:solidFill>
          </a:ln>
        </p:spPr>
        <p:txBody>
          <a:bodyPr wrap="none" rtlCol="0">
            <a:spAutoFit/>
          </a:bodyPr>
          <a:lstStyle/>
          <a:p>
            <a:r>
              <a:rPr lang="en-US" sz="2400" b="1" dirty="0" smtClean="0"/>
              <a:t>Zambezi River</a:t>
            </a:r>
            <a:endParaRPr lang="en-US" sz="2400" b="1" dirty="0"/>
          </a:p>
        </p:txBody>
      </p:sp>
      <p:cxnSp>
        <p:nvCxnSpPr>
          <p:cNvPr id="33" name="Straight Arrow Connector 32"/>
          <p:cNvCxnSpPr/>
          <p:nvPr/>
        </p:nvCxnSpPr>
        <p:spPr>
          <a:xfrm flipH="1" flipV="1">
            <a:off x="4191000" y="4572000"/>
            <a:ext cx="68580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057400" y="152400"/>
            <a:ext cx="2296847" cy="461665"/>
          </a:xfrm>
          <a:prstGeom prst="rect">
            <a:avLst/>
          </a:prstGeom>
          <a:solidFill>
            <a:srgbClr val="FFFF99"/>
          </a:solidFill>
          <a:ln w="28575">
            <a:solidFill>
              <a:schemeClr val="tx1"/>
            </a:solidFill>
          </a:ln>
        </p:spPr>
        <p:txBody>
          <a:bodyPr wrap="none" rtlCol="0">
            <a:spAutoFit/>
          </a:bodyPr>
          <a:lstStyle/>
          <a:p>
            <a:r>
              <a:rPr lang="en-US" sz="2400" b="1" dirty="0" smtClean="0"/>
              <a:t>Major Skin Folds</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fltVal val="0"/>
                                          </p:val>
                                        </p:tav>
                                        <p:tav tm="100000">
                                          <p:val>
                                            <p:strVal val="#ppt_w"/>
                                          </p:val>
                                        </p:tav>
                                      </p:tavLst>
                                    </p:anim>
                                    <p:anim calcmode="lin" valueType="num">
                                      <p:cBhvr>
                                        <p:cTn id="8" dur="1000" fill="hold"/>
                                        <p:tgtEl>
                                          <p:spTgt spid="26626"/>
                                        </p:tgtEl>
                                        <p:attrNameLst>
                                          <p:attrName>ppt_h</p:attrName>
                                        </p:attrNameLst>
                                      </p:cBhvr>
                                      <p:tavLst>
                                        <p:tav tm="0">
                                          <p:val>
                                            <p:fltVal val="0"/>
                                          </p:val>
                                        </p:tav>
                                        <p:tav tm="100000">
                                          <p:val>
                                            <p:strVal val="#ppt_h"/>
                                          </p:val>
                                        </p:tav>
                                      </p:tavLst>
                                    </p:anim>
                                    <p:anim calcmode="lin" valueType="num">
                                      <p:cBhvr>
                                        <p:cTn id="9" dur="1000" fill="hold"/>
                                        <p:tgtEl>
                                          <p:spTgt spid="26626"/>
                                        </p:tgtEl>
                                        <p:attrNameLst>
                                          <p:attrName>style.rotation</p:attrName>
                                        </p:attrNameLst>
                                      </p:cBhvr>
                                      <p:tavLst>
                                        <p:tav tm="0">
                                          <p:val>
                                            <p:fltVal val="360"/>
                                          </p:val>
                                        </p:tav>
                                        <p:tav tm="100000">
                                          <p:val>
                                            <p:fltVal val="0"/>
                                          </p:val>
                                        </p:tav>
                                      </p:tavLst>
                                    </p:anim>
                                    <p:animEffect transition="in" filter="fade">
                                      <p:cBhvr>
                                        <p:cTn id="10" dur="1000"/>
                                        <p:tgtEl>
                                          <p:spTgt spid="26626"/>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edge">
                                      <p:cBhvr>
                                        <p:cTn id="15" dur="1000"/>
                                        <p:tgtEl>
                                          <p:spTgt spid="3"/>
                                        </p:tgtEl>
                                      </p:cBhvr>
                                    </p:animEffect>
                                  </p:childTnLst>
                                </p:cTn>
                              </p:par>
                            </p:childTnLst>
                          </p:cTn>
                        </p:par>
                        <p:par>
                          <p:cTn id="16" fill="hold">
                            <p:stCondLst>
                              <p:cond delay="1000"/>
                            </p:stCondLst>
                            <p:childTnLst>
                              <p:par>
                                <p:cTn id="17" presetID="12" presetClass="entr" presetSubtype="2"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Right)">
                                      <p:cBhvr>
                                        <p:cTn id="19" dur="1000"/>
                                        <p:tgtEl>
                                          <p:spTgt spid="7"/>
                                        </p:tgtEl>
                                      </p:cBhvr>
                                    </p:animEffect>
                                  </p:childTnLst>
                                </p:cTn>
                              </p:par>
                            </p:childTnLst>
                          </p:cTn>
                        </p:par>
                        <p:par>
                          <p:cTn id="20" fill="hold">
                            <p:stCondLst>
                              <p:cond delay="2000"/>
                            </p:stCondLst>
                            <p:childTnLst>
                              <p:par>
                                <p:cTn id="21" presetID="12" presetClass="entr" presetSubtype="2"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Right)">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edge">
                                      <p:cBhvr>
                                        <p:cTn id="28" dur="1000"/>
                                        <p:tgtEl>
                                          <p:spTgt spid="8"/>
                                        </p:tgtEl>
                                      </p:cBhvr>
                                    </p:animEffect>
                                  </p:childTnLst>
                                </p:cTn>
                              </p:par>
                            </p:childTnLst>
                          </p:cTn>
                        </p:par>
                        <p:par>
                          <p:cTn id="29" fill="hold">
                            <p:stCondLst>
                              <p:cond delay="1000"/>
                            </p:stCondLst>
                            <p:childTnLst>
                              <p:par>
                                <p:cTn id="30" presetID="12" presetClass="entr" presetSubtype="2"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lide(fromRight)">
                                      <p:cBhvr>
                                        <p:cTn id="32" dur="1000"/>
                                        <p:tgtEl>
                                          <p:spTgt spid="12"/>
                                        </p:tgtEl>
                                      </p:cBhvr>
                                    </p:animEffect>
                                  </p:childTnLst>
                                </p:cTn>
                              </p:par>
                            </p:childTnLst>
                          </p:cTn>
                        </p:par>
                        <p:par>
                          <p:cTn id="33" fill="hold">
                            <p:stCondLst>
                              <p:cond delay="2000"/>
                            </p:stCondLst>
                            <p:childTnLst>
                              <p:par>
                                <p:cTn id="34" presetID="12" presetClass="entr" presetSubtype="2"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slide(fromRight)">
                                      <p:cBhvr>
                                        <p:cTn id="36" dur="1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1000" fill="hold"/>
                                        <p:tgtEl>
                                          <p:spTgt spid="43"/>
                                        </p:tgtEl>
                                        <p:attrNameLst>
                                          <p:attrName>ppt_x</p:attrName>
                                        </p:attrNameLst>
                                      </p:cBhvr>
                                      <p:tavLst>
                                        <p:tav tm="0">
                                          <p:val>
                                            <p:strVal val="#ppt_x-.2"/>
                                          </p:val>
                                        </p:tav>
                                        <p:tav tm="100000">
                                          <p:val>
                                            <p:strVal val="#ppt_x"/>
                                          </p:val>
                                        </p:tav>
                                      </p:tavLst>
                                    </p:anim>
                                    <p:anim calcmode="lin" valueType="num">
                                      <p:cBhvr>
                                        <p:cTn id="42"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43" dur="10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par>
                          <p:cTn id="48" fill="hold">
                            <p:stCondLst>
                              <p:cond delay="0"/>
                            </p:stCondLst>
                            <p:childTnLst>
                              <p:par>
                                <p:cTn id="49" presetID="12" presetClass="entr" presetSubtype="1"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slide(fromTop)">
                                      <p:cBhvr>
                                        <p:cTn id="51" dur="10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childTnLst>
                          </p:cTn>
                        </p:par>
                        <p:par>
                          <p:cTn id="56" fill="hold">
                            <p:stCondLst>
                              <p:cond delay="0"/>
                            </p:stCondLst>
                            <p:childTnLst>
                              <p:par>
                                <p:cTn id="57" presetID="1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slide(fromLeft)">
                                      <p:cBhvr>
                                        <p:cTn id="59" dur="10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childTnLst>
                                </p:cTn>
                              </p:par>
                            </p:childTnLst>
                          </p:cTn>
                        </p:par>
                        <p:par>
                          <p:cTn id="64" fill="hold">
                            <p:stCondLst>
                              <p:cond delay="0"/>
                            </p:stCondLst>
                            <p:childTnLst>
                              <p:par>
                                <p:cTn id="65" presetID="12" presetClass="entr" presetSubtype="8"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slide(fromLeft)">
                                      <p:cBhvr>
                                        <p:cTn id="67" dur="10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childTnLst>
                                </p:cTn>
                              </p:par>
                            </p:childTnLst>
                          </p:cTn>
                        </p:par>
                        <p:par>
                          <p:cTn id="72" fill="hold">
                            <p:stCondLst>
                              <p:cond delay="0"/>
                            </p:stCondLst>
                            <p:childTnLst>
                              <p:par>
                                <p:cTn id="73" presetID="12" presetClass="entr" presetSubtype="4"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slide(fromBottom)">
                                      <p:cBhvr>
                                        <p:cTn id="75" dur="10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childTnLst>
                                </p:cTn>
                              </p:par>
                              <p:par>
                                <p:cTn id="80" presetID="12" presetClass="entr" presetSubtype="1" fill="hold"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slide(fromTop)">
                                      <p:cBhvr>
                                        <p:cTn id="82" dur="1000"/>
                                        <p:tgtEl>
                                          <p:spTgt spid="17"/>
                                        </p:tgtEl>
                                      </p:cBhvr>
                                    </p:animEffect>
                                  </p:childTnLst>
                                </p:cTn>
                              </p:par>
                            </p:childTnLst>
                          </p:cTn>
                        </p:par>
                        <p:par>
                          <p:cTn id="83" fill="hold">
                            <p:stCondLst>
                              <p:cond delay="1000"/>
                            </p:stCondLst>
                            <p:childTnLst>
                              <p:par>
                                <p:cTn id="84" presetID="12" presetClass="entr" presetSubtype="1" fill="hold"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slide(fromTop)">
                                      <p:cBhvr>
                                        <p:cTn id="86" dur="1000"/>
                                        <p:tgtEl>
                                          <p:spTgt spid="19"/>
                                        </p:tgtEl>
                                      </p:cBhvr>
                                    </p:animEffect>
                                  </p:childTnLst>
                                </p:cTn>
                              </p:par>
                            </p:childTnLst>
                          </p:cTn>
                        </p:par>
                        <p:par>
                          <p:cTn id="87" fill="hold">
                            <p:stCondLst>
                              <p:cond delay="2000"/>
                            </p:stCondLst>
                            <p:childTnLst>
                              <p:par>
                                <p:cTn id="88" presetID="12" presetClass="entr" presetSubtype="4" fill="hold" nodeType="after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slide(fromBottom)">
                                      <p:cBhvr>
                                        <p:cTn id="9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5" grpId="0" animBg="1"/>
      <p:bldP spid="22" grpId="0" animBg="1"/>
      <p:bldP spid="25" grpId="0" animBg="1"/>
      <p:bldP spid="28" grpId="0" animBg="1"/>
      <p:bldP spid="31"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8147" y="152400"/>
            <a:ext cx="4967707" cy="923330"/>
          </a:xfrm>
          <a:prstGeom prst="rect">
            <a:avLst/>
          </a:prstGeom>
          <a:noFill/>
        </p:spPr>
        <p:txBody>
          <a:bodyPr wrap="none" lIns="91440" tIns="45720" rIns="91440" bIns="45720">
            <a:prstTxWarp prst="textChevron">
              <a:avLst/>
            </a:prstTxWarp>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Mental Mapping</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84297" y="1408093"/>
            <a:ext cx="8975406" cy="954107"/>
          </a:xfrm>
          <a:prstGeom prst="rect">
            <a:avLst/>
          </a:prstGeom>
          <a:solidFill>
            <a:srgbClr val="FFFF66"/>
          </a:solidFill>
          <a:ln w="28575">
            <a:solidFill>
              <a:schemeClr val="tx1"/>
            </a:solidFill>
          </a:ln>
        </p:spPr>
        <p:txBody>
          <a:bodyPr wrap="none" rtlCol="0">
            <a:spAutoFit/>
          </a:bodyPr>
          <a:lstStyle/>
          <a:p>
            <a:r>
              <a:rPr lang="en-US" sz="2800" b="1" dirty="0" smtClean="0"/>
              <a:t>Now let’s use our mental mapping skills to draw the </a:t>
            </a:r>
          </a:p>
          <a:p>
            <a:r>
              <a:rPr lang="en-US" sz="2800" b="1" dirty="0" smtClean="0"/>
              <a:t>continent of Africa by picturing it as an African Rhino head</a:t>
            </a:r>
            <a:r>
              <a:rPr lang="en-US" sz="2800" dirty="0" smtClean="0"/>
              <a:t>.</a:t>
            </a:r>
            <a:endParaRPr lang="en-US" sz="2800" dirty="0"/>
          </a:p>
        </p:txBody>
      </p:sp>
      <p:sp>
        <p:nvSpPr>
          <p:cNvPr id="4" name="TextBox 3"/>
          <p:cNvSpPr txBox="1"/>
          <p:nvPr/>
        </p:nvSpPr>
        <p:spPr>
          <a:xfrm>
            <a:off x="1265390" y="2971800"/>
            <a:ext cx="6613221" cy="584775"/>
          </a:xfrm>
          <a:prstGeom prst="rect">
            <a:avLst/>
          </a:prstGeom>
          <a:noFill/>
        </p:spPr>
        <p:txBody>
          <a:bodyPr wrap="none" rtlCol="0">
            <a:spAutoFit/>
          </a:bodyPr>
          <a:lstStyle/>
          <a:p>
            <a:r>
              <a:rPr lang="en-US" sz="3200" b="1" dirty="0" smtClean="0"/>
              <a:t>Now label the following on your map:</a:t>
            </a:r>
            <a:endParaRPr lang="en-US" sz="3200" b="1" dirty="0"/>
          </a:p>
        </p:txBody>
      </p:sp>
      <p:sp>
        <p:nvSpPr>
          <p:cNvPr id="5" name="Rectangle 4"/>
          <p:cNvSpPr/>
          <p:nvPr/>
        </p:nvSpPr>
        <p:spPr>
          <a:xfrm>
            <a:off x="228600" y="3759875"/>
            <a:ext cx="4343400" cy="2031325"/>
          </a:xfrm>
          <a:prstGeom prst="rect">
            <a:avLst/>
          </a:prstGeom>
          <a:solidFill>
            <a:srgbClr val="FFFFCC"/>
          </a:solidFill>
          <a:ln w="28575">
            <a:solidFill>
              <a:schemeClr val="tx1"/>
            </a:solidFill>
          </a:ln>
        </p:spPr>
        <p:txBody>
          <a:bodyPr wrap="square">
            <a:spAutoFit/>
          </a:bodyPr>
          <a:lstStyle/>
          <a:p>
            <a:pPr lvl="0"/>
            <a:r>
              <a:rPr lang="en-US" b="1" dirty="0" smtClean="0"/>
              <a:t>Horn of Africa</a:t>
            </a:r>
          </a:p>
          <a:p>
            <a:pPr lvl="0"/>
            <a:r>
              <a:rPr lang="en-US" b="1" dirty="0" smtClean="0"/>
              <a:t>Madagascar</a:t>
            </a:r>
          </a:p>
          <a:p>
            <a:pPr lvl="0"/>
            <a:r>
              <a:rPr lang="en-US" b="1" dirty="0" smtClean="0"/>
              <a:t>Lake Victoria</a:t>
            </a:r>
          </a:p>
          <a:p>
            <a:pPr lvl="0"/>
            <a:r>
              <a:rPr lang="en-US" b="1" dirty="0" smtClean="0"/>
              <a:t>Cape of Good Hope</a:t>
            </a:r>
          </a:p>
          <a:p>
            <a:pPr lvl="0"/>
            <a:r>
              <a:rPr lang="en-US" b="1" dirty="0" smtClean="0"/>
              <a:t>South Africa</a:t>
            </a:r>
          </a:p>
          <a:p>
            <a:pPr lvl="0"/>
            <a:r>
              <a:rPr lang="en-US" b="1" dirty="0" smtClean="0"/>
              <a:t>Western peninsula of Africa</a:t>
            </a:r>
          </a:p>
          <a:p>
            <a:pPr lvl="0"/>
            <a:r>
              <a:rPr lang="en-US" b="1" dirty="0" smtClean="0"/>
              <a:t>Mediterranean Sea</a:t>
            </a:r>
          </a:p>
        </p:txBody>
      </p:sp>
      <p:sp>
        <p:nvSpPr>
          <p:cNvPr id="6" name="Rectangle 5"/>
          <p:cNvSpPr/>
          <p:nvPr/>
        </p:nvSpPr>
        <p:spPr>
          <a:xfrm>
            <a:off x="4953000" y="3759875"/>
            <a:ext cx="3886200" cy="2031325"/>
          </a:xfrm>
          <a:prstGeom prst="rect">
            <a:avLst/>
          </a:prstGeom>
          <a:solidFill>
            <a:srgbClr val="FFFFCC"/>
          </a:solidFill>
          <a:ln w="28575">
            <a:solidFill>
              <a:schemeClr val="tx1"/>
            </a:solidFill>
          </a:ln>
        </p:spPr>
        <p:txBody>
          <a:bodyPr wrap="square">
            <a:spAutoFit/>
          </a:bodyPr>
          <a:lstStyle/>
          <a:p>
            <a:pPr lvl="0"/>
            <a:r>
              <a:rPr lang="en-US" b="1" dirty="0" smtClean="0"/>
              <a:t>Great Rift Valley/Ethiopian Highlands</a:t>
            </a:r>
          </a:p>
          <a:p>
            <a:pPr lvl="0"/>
            <a:r>
              <a:rPr lang="en-US" b="1" dirty="0" smtClean="0"/>
              <a:t>Mt. Kenya/Mt. Kilimanjaro</a:t>
            </a:r>
          </a:p>
          <a:p>
            <a:pPr lvl="0"/>
            <a:r>
              <a:rPr lang="en-US" b="1" dirty="0" smtClean="0"/>
              <a:t>Nile River – White and Blue</a:t>
            </a:r>
          </a:p>
          <a:p>
            <a:pPr lvl="0"/>
            <a:r>
              <a:rPr lang="en-US" b="1" dirty="0" smtClean="0"/>
              <a:t>Zambezi River</a:t>
            </a:r>
          </a:p>
          <a:p>
            <a:pPr lvl="0"/>
            <a:r>
              <a:rPr lang="en-US" b="1" dirty="0" smtClean="0"/>
              <a:t>Orange River</a:t>
            </a:r>
          </a:p>
          <a:p>
            <a:pPr lvl="0"/>
            <a:r>
              <a:rPr lang="en-US" b="1" dirty="0" smtClean="0"/>
              <a:t>Congo River</a:t>
            </a:r>
          </a:p>
          <a:p>
            <a:pPr lvl="0"/>
            <a:r>
              <a:rPr lang="en-US" b="1" dirty="0" smtClean="0"/>
              <a:t>Niger River</a:t>
            </a:r>
            <a:endParaRPr lang="en-US" b="1" dirty="0"/>
          </a:p>
        </p:txBody>
      </p:sp>
      <p:sp>
        <p:nvSpPr>
          <p:cNvPr id="7" name="TextBox 6"/>
          <p:cNvSpPr txBox="1"/>
          <p:nvPr/>
        </p:nvSpPr>
        <p:spPr>
          <a:xfrm>
            <a:off x="459368" y="6096000"/>
            <a:ext cx="8225265" cy="461665"/>
          </a:xfrm>
          <a:prstGeom prst="rect">
            <a:avLst/>
          </a:prstGeom>
          <a:solidFill>
            <a:srgbClr val="FFFF66"/>
          </a:solidFill>
          <a:ln>
            <a:solidFill>
              <a:schemeClr val="tx1"/>
            </a:solidFill>
          </a:ln>
        </p:spPr>
        <p:txBody>
          <a:bodyPr wrap="none" rtlCol="0">
            <a:spAutoFit/>
          </a:bodyPr>
          <a:lstStyle/>
          <a:p>
            <a:r>
              <a:rPr lang="en-US" sz="2400" b="1" dirty="0" smtClean="0"/>
              <a:t>Now look at a physical map of Africa and see how well you did!</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Bottom)">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8679" y="1447800"/>
            <a:ext cx="6466642" cy="1107996"/>
          </a:xfrm>
          <a:prstGeom prst="rect">
            <a:avLst/>
          </a:prstGeom>
          <a:noFill/>
        </p:spPr>
        <p:txBody>
          <a:bodyPr wrap="none" lIns="91440" tIns="45720" rIns="91440" bIns="45720">
            <a:spAutoFit/>
          </a:bodyPr>
          <a:lstStyle/>
          <a:p>
            <a:pPr algn="ctr"/>
            <a:r>
              <a:rPr lang="en-US"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Student Examples</a:t>
            </a:r>
            <a:endPar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C:\Users\Lee Ann\AppData\Local\Microsoft\Windows\Temporary Internet Files\Content.IE5\J2K6SGUT\MC900281970[1].wmf"/>
          <p:cNvPicPr>
            <a:picLocks noChangeAspect="1" noChangeArrowheads="1"/>
          </p:cNvPicPr>
          <p:nvPr/>
        </p:nvPicPr>
        <p:blipFill>
          <a:blip r:embed="rId2" cstate="print"/>
          <a:srcRect/>
          <a:stretch>
            <a:fillRect/>
          </a:stretch>
        </p:blipFill>
        <p:spPr bwMode="auto">
          <a:xfrm>
            <a:off x="3670859" y="3245815"/>
            <a:ext cx="1802282" cy="170718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emember Africa\Image (81).jpg"/>
          <p:cNvPicPr>
            <a:picLocks noChangeAspect="1" noChangeArrowheads="1"/>
          </p:cNvPicPr>
          <p:nvPr/>
        </p:nvPicPr>
        <p:blipFill>
          <a:blip r:embed="rId2" cstate="print"/>
          <a:srcRect/>
          <a:stretch>
            <a:fillRect/>
          </a:stretch>
        </p:blipFill>
        <p:spPr bwMode="auto">
          <a:xfrm>
            <a:off x="457200" y="196954"/>
            <a:ext cx="5193268" cy="6464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629400" y="2438400"/>
            <a:ext cx="1601721" cy="1200329"/>
          </a:xfrm>
          <a:prstGeom prst="rect">
            <a:avLst/>
          </a:prstGeom>
          <a:noFill/>
        </p:spPr>
        <p:txBody>
          <a:bodyPr wrap="none" rtlCol="0">
            <a:spAutoFit/>
          </a:bodyPr>
          <a:lstStyle/>
          <a:p>
            <a:r>
              <a:rPr lang="en-US" sz="2400" b="1" dirty="0" smtClean="0"/>
              <a:t>Example of</a:t>
            </a:r>
          </a:p>
          <a:p>
            <a:r>
              <a:rPr lang="en-US" sz="2400" b="1" dirty="0" smtClean="0"/>
              <a:t>freehand </a:t>
            </a:r>
          </a:p>
          <a:p>
            <a:r>
              <a:rPr lang="en-US" sz="2400" b="1" dirty="0" smtClean="0"/>
              <a:t>drawing</a:t>
            </a:r>
            <a:endParaRPr lang="en-US"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member Africa\Image (80).jpg"/>
          <p:cNvPicPr>
            <a:picLocks noChangeAspect="1" noChangeArrowheads="1"/>
          </p:cNvPicPr>
          <p:nvPr/>
        </p:nvPicPr>
        <p:blipFill>
          <a:blip r:embed="rId2" cstate="print"/>
          <a:srcRect/>
          <a:stretch>
            <a:fillRect/>
          </a:stretch>
        </p:blipFill>
        <p:spPr bwMode="auto">
          <a:xfrm>
            <a:off x="457200" y="188797"/>
            <a:ext cx="5825855" cy="64804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629400" y="1981200"/>
            <a:ext cx="2013693" cy="1200329"/>
          </a:xfrm>
          <a:prstGeom prst="rect">
            <a:avLst/>
          </a:prstGeom>
          <a:noFill/>
        </p:spPr>
        <p:txBody>
          <a:bodyPr wrap="none" rtlCol="0">
            <a:spAutoFit/>
          </a:bodyPr>
          <a:lstStyle/>
          <a:p>
            <a:r>
              <a:rPr lang="en-US" sz="2400" b="1" dirty="0" smtClean="0"/>
              <a:t>Example using</a:t>
            </a:r>
          </a:p>
          <a:p>
            <a:r>
              <a:rPr lang="en-US" sz="2400" b="1" dirty="0" smtClean="0"/>
              <a:t>outline map </a:t>
            </a:r>
          </a:p>
          <a:p>
            <a:r>
              <a:rPr lang="en-US" sz="2400" b="1" dirty="0" smtClean="0"/>
              <a:t>of Africa.</a:t>
            </a:r>
            <a:endParaRPr lang="en-US"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7332" y="1600200"/>
            <a:ext cx="6469336" cy="1107996"/>
          </a:xfrm>
          <a:prstGeom prst="rect">
            <a:avLst/>
          </a:prstGeom>
          <a:noFill/>
        </p:spPr>
        <p:txBody>
          <a:bodyPr wrap="none" lIns="91440" tIns="45720" rIns="91440" bIns="45720">
            <a:spAutoFit/>
          </a:bodyPr>
          <a:lstStyle/>
          <a:p>
            <a:pPr algn="ctr"/>
            <a:r>
              <a:rPr lang="en-US"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Extension Activity</a:t>
            </a:r>
            <a:endPar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098" name="Picture 2" descr="C:\Users\Lee Ann\AppData\Local\Microsoft\Windows\Temporary Internet Files\Content.IE5\PSI7ULLH\MC900384096[1].wmf"/>
          <p:cNvPicPr>
            <a:picLocks noChangeAspect="1" noChangeArrowheads="1"/>
          </p:cNvPicPr>
          <p:nvPr/>
        </p:nvPicPr>
        <p:blipFill>
          <a:blip r:embed="rId2" cstate="print"/>
          <a:srcRect/>
          <a:stretch>
            <a:fillRect/>
          </a:stretch>
        </p:blipFill>
        <p:spPr bwMode="auto">
          <a:xfrm>
            <a:off x="3615162" y="3352800"/>
            <a:ext cx="1913676" cy="2209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9956" y="914400"/>
            <a:ext cx="4164089" cy="830997"/>
          </a:xfrm>
          <a:prstGeom prst="rect">
            <a:avLst/>
          </a:prstGeom>
          <a:noFill/>
        </p:spPr>
        <p:txBody>
          <a:bodyPr wrap="none" rtlCol="0">
            <a:prstTxWarp prst="textWave1">
              <a:avLst/>
            </a:prstTxWarp>
            <a:spAutoFit/>
          </a:bodyPr>
          <a:lstStyle/>
          <a:p>
            <a:r>
              <a:rPr lang="en-US" sz="4800" b="1" dirty="0" smtClean="0"/>
              <a:t>Writing Activity</a:t>
            </a:r>
            <a:endParaRPr lang="en-US" sz="4800" b="1" dirty="0"/>
          </a:p>
        </p:txBody>
      </p:sp>
      <p:sp>
        <p:nvSpPr>
          <p:cNvPr id="3" name="TextBox 2"/>
          <p:cNvSpPr txBox="1"/>
          <p:nvPr/>
        </p:nvSpPr>
        <p:spPr>
          <a:xfrm>
            <a:off x="381000" y="2209800"/>
            <a:ext cx="8305800" cy="2246769"/>
          </a:xfrm>
          <a:prstGeom prst="rect">
            <a:avLst/>
          </a:prstGeom>
          <a:solidFill>
            <a:srgbClr val="FFFF66"/>
          </a:solidFill>
          <a:ln w="57150">
            <a:solidFill>
              <a:schemeClr val="tx1"/>
            </a:solidFill>
          </a:ln>
        </p:spPr>
        <p:txBody>
          <a:bodyPr wrap="square" rtlCol="0">
            <a:spAutoFit/>
          </a:bodyPr>
          <a:lstStyle/>
          <a:p>
            <a:r>
              <a:rPr lang="en-US" sz="2800" b="1" dirty="0" smtClean="0"/>
              <a:t>One idea that has been suggested is to legalize</a:t>
            </a:r>
          </a:p>
          <a:p>
            <a:r>
              <a:rPr lang="en-US" sz="2800" b="1" dirty="0" smtClean="0"/>
              <a:t>the sale of the rhinoceros horns to help stop poaching. </a:t>
            </a:r>
          </a:p>
          <a:p>
            <a:r>
              <a:rPr lang="en-US" sz="2800" b="1" dirty="0" smtClean="0"/>
              <a:t> </a:t>
            </a:r>
          </a:p>
          <a:p>
            <a:r>
              <a:rPr lang="en-US" sz="2800" b="1" dirty="0" smtClean="0"/>
              <a:t>Do you think this is a good or bad idea? </a:t>
            </a:r>
          </a:p>
          <a:p>
            <a:r>
              <a:rPr lang="en-US" sz="2800" b="1" dirty="0" smtClean="0"/>
              <a:t>Explain your answer.</a:t>
            </a:r>
            <a:endParaRPr lang="en-US" sz="2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81958"/>
            <a:ext cx="9144000" cy="6494085"/>
          </a:xfrm>
          <a:prstGeom prst="rect">
            <a:avLst/>
          </a:prstGeom>
          <a:solidFill>
            <a:schemeClr val="bg2"/>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Oklahoma C</a:t>
            </a:r>
            <a:r>
              <a:rPr kumimoji="0" lang="en-US" sz="2400" b="1" i="1"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3</a:t>
            </a: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Standards for the Social Studies: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Process and Literacy Skills:</a:t>
            </a: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Grade 7: World Geography </a:t>
            </a:r>
            <a:r>
              <a:rPr kumimoji="0" lang="en-US" sz="2000" b="1" i="0" u="none" strike="noStrike" cap="none" normalizeH="0" baseline="0" dirty="0" smtClean="0">
                <a:ln>
                  <a:noFill/>
                </a:ln>
                <a:solidFill>
                  <a:schemeClr val="tx1"/>
                </a:solidFill>
                <a:effectLst/>
                <a:latin typeface="Cambria"/>
                <a:ea typeface="Cambria" pitchFamily="18" charset="0"/>
                <a:cs typeface="Times New Roman" pitchFamily="18" charset="0"/>
              </a:rPr>
              <a:t>–</a:t>
            </a:r>
            <a:r>
              <a:rPr kumimoji="0" lang="en-US" sz="20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Eastern Hemisphere</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1.C.7. </a:t>
            </a:r>
            <a:r>
              <a:rPr kumimoji="0" lang="en-US" b="1" i="0" u="none" strike="noStrike" cap="none" normalizeH="0" baseline="0" dirty="0" smtClean="0">
                <a:ln>
                  <a:noFill/>
                </a:ln>
                <a:solidFill>
                  <a:schemeClr val="tx1"/>
                </a:solidFill>
                <a:effectLst/>
                <a:latin typeface="Cambria"/>
                <a:ea typeface="Cambria" pitchFamily="18" charset="0"/>
                <a:cs typeface="Times New Roman" pitchFamily="18" charset="0"/>
              </a:rPr>
              <a:t>–</a:t>
            </a:r>
            <a:r>
              <a:rPr kumimoji="0" lang="en-US"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 Integrate visual information (e.g., in charts, graphs, photographs, videos, or maps) with other information in print and digital texts.</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2.A.b. </a:t>
            </a:r>
            <a:r>
              <a:rPr kumimoji="0" lang="en-US" b="1" i="0" u="none" strike="noStrike" cap="none" normalizeH="0" baseline="0" dirty="0" smtClean="0">
                <a:ln>
                  <a:noFill/>
                </a:ln>
                <a:solidFill>
                  <a:schemeClr val="tx1"/>
                </a:solidFill>
                <a:effectLst/>
                <a:latin typeface="Cambria"/>
                <a:ea typeface="Cambria" pitchFamily="18" charset="0"/>
                <a:cs typeface="Times New Roman" pitchFamily="18" charset="0"/>
              </a:rPr>
              <a:t>–</a:t>
            </a:r>
            <a:r>
              <a:rPr kumimoji="0" lang="en-US"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 Support claim(s) with logical reasoning and relevant, accurate data and evidence that demonstrate an understanding of the topic or text, using credible sources.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Content Skills:</a:t>
            </a: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Grade 7: World Geography </a:t>
            </a:r>
            <a:r>
              <a:rPr kumimoji="0" lang="en-US" sz="2000" b="1" i="0" u="none" strike="noStrike" cap="none" normalizeH="0" baseline="0" dirty="0" smtClean="0">
                <a:ln>
                  <a:noFill/>
                </a:ln>
                <a:solidFill>
                  <a:schemeClr val="tx1"/>
                </a:solidFill>
                <a:effectLst/>
                <a:latin typeface="Cambria"/>
                <a:ea typeface="Cambria" pitchFamily="18" charset="0"/>
                <a:cs typeface="Times New Roman" pitchFamily="18" charset="0"/>
              </a:rPr>
              <a:t>–</a:t>
            </a:r>
            <a:r>
              <a:rPr kumimoji="0" lang="en-US" sz="2000"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 Eastern Hemisphere</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1.4. </a:t>
            </a:r>
            <a:r>
              <a:rPr kumimoji="0" lang="en-US" b="1" i="0" u="none" strike="noStrike" cap="none" normalizeH="0" baseline="0" dirty="0" smtClean="0">
                <a:ln>
                  <a:noFill/>
                </a:ln>
                <a:solidFill>
                  <a:schemeClr val="tx1"/>
                </a:solidFill>
                <a:effectLst/>
                <a:latin typeface="Cambria"/>
                <a:ea typeface="Cambria" pitchFamily="18" charset="0"/>
                <a:cs typeface="Times New Roman" pitchFamily="18" charset="0"/>
              </a:rPr>
              <a:t>–</a:t>
            </a:r>
            <a:r>
              <a:rPr kumimoji="0" lang="en-US"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 Integrate visual information and apply the skill of mental mapping of the political and physical features of Earth</a:t>
            </a:r>
            <a:r>
              <a:rPr kumimoji="0" lang="en-US" b="1" i="0" u="none" strike="noStrike" cap="none" normalizeH="0" baseline="0" dirty="0" smtClean="0">
                <a:ln>
                  <a:noFill/>
                </a:ln>
                <a:solidFill>
                  <a:schemeClr val="tx1"/>
                </a:solidFill>
                <a:effectLst/>
                <a:latin typeface="Cambria"/>
                <a:ea typeface="Cambria" pitchFamily="18" charset="0"/>
                <a:cs typeface="Times New Roman" pitchFamily="18" charset="0"/>
              </a:rPr>
              <a:t>’</a:t>
            </a:r>
            <a:r>
              <a:rPr kumimoji="0" lang="en-US"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s surface and to organize information about people, places, and environments.</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3.1. </a:t>
            </a:r>
            <a:r>
              <a:rPr kumimoji="0" lang="en-US" b="1" i="0" u="none" strike="noStrike" cap="none" normalizeH="0" baseline="0" dirty="0" smtClean="0">
                <a:ln>
                  <a:noFill/>
                </a:ln>
                <a:solidFill>
                  <a:schemeClr val="tx1"/>
                </a:solidFill>
                <a:effectLst/>
                <a:latin typeface="Cambria"/>
                <a:ea typeface="Cambria" pitchFamily="18" charset="0"/>
                <a:cs typeface="Times New Roman" pitchFamily="18" charset="0"/>
              </a:rPr>
              <a:t>–</a:t>
            </a:r>
            <a:r>
              <a:rPr kumimoji="0" lang="en-US"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 Integrate visual information to identify on a physical map and describe the major landforms and bodies of water including</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A.  Landforms </a:t>
            </a:r>
            <a:r>
              <a:rPr kumimoji="0" lang="en-US" b="1" i="0" u="none" strike="noStrike" cap="none" normalizeH="0" baseline="0" dirty="0" smtClean="0">
                <a:ln>
                  <a:noFill/>
                </a:ln>
                <a:solidFill>
                  <a:schemeClr val="tx1"/>
                </a:solidFill>
                <a:effectLst/>
                <a:latin typeface="Cambria"/>
                <a:ea typeface="Cambria" pitchFamily="18" charset="0"/>
                <a:cs typeface="Times New Roman" pitchFamily="18" charset="0"/>
              </a:rPr>
              <a:t>–</a:t>
            </a:r>
            <a:r>
              <a:rPr kumimoji="0" lang="en-US"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 the Iberian, Scandinavian, and Indochina Peninsulas; the Urals, Pyrenees, Alps, and Himalayan Mountain Ranges; the Sahara, Kalahari, and Gobi Deserts; and the Great Rift Valley.</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B.  Bodies of water </a:t>
            </a:r>
            <a:r>
              <a:rPr kumimoji="0" lang="en-US" b="1" i="0" u="none" strike="noStrike" cap="none" normalizeH="0" baseline="0" dirty="0" smtClean="0">
                <a:ln>
                  <a:noFill/>
                </a:ln>
                <a:solidFill>
                  <a:schemeClr val="tx1"/>
                </a:solidFill>
                <a:effectLst/>
                <a:latin typeface="Cambria"/>
                <a:ea typeface="Cambria" pitchFamily="18" charset="0"/>
                <a:cs typeface="Times New Roman" pitchFamily="18" charset="0"/>
              </a:rPr>
              <a:t>–</a:t>
            </a:r>
            <a:r>
              <a:rPr kumimoji="0" lang="en-US" b="1" i="0" u="none" strike="noStrike" cap="none" normalizeH="0" baseline="0" dirty="0" smtClean="0">
                <a:ln>
                  <a:noFill/>
                </a:ln>
                <a:solidFill>
                  <a:schemeClr val="tx1"/>
                </a:solidFill>
                <a:effectLst/>
                <a:latin typeface="Times New Roman" pitchFamily="18" charset="0"/>
                <a:ea typeface="Cambria" pitchFamily="18" charset="0"/>
                <a:cs typeface="Times New Roman" pitchFamily="18" charset="0"/>
              </a:rPr>
              <a:t> Danube, Volga, Nile, Congo, Niger, Tigris, Euphrates, Indus, Ganges, and Yangtze Rivers; Mediterranean, Arabian and North Seas; Persian Gulf, Bay of Bengal; Strait of Gibraltar; Atlantic, Arctic, Indian, Pacific, and the Southern Oceans.</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Black Rhino Lesson\rhino 1ab.jpg"/>
          <p:cNvPicPr>
            <a:picLocks noChangeAspect="1" noChangeArrowheads="1"/>
          </p:cNvPicPr>
          <p:nvPr/>
        </p:nvPicPr>
        <p:blipFill>
          <a:blip r:embed="rId2" cstate="print"/>
          <a:srcRect t="17442" r="16667" b="17442"/>
          <a:stretch>
            <a:fillRect/>
          </a:stretch>
        </p:blipFill>
        <p:spPr bwMode="auto">
          <a:xfrm>
            <a:off x="1523969" y="1295400"/>
            <a:ext cx="6096062"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2216451" y="5867400"/>
            <a:ext cx="4711098" cy="646331"/>
          </a:xfrm>
          <a:prstGeom prst="rect">
            <a:avLst/>
          </a:prstGeom>
          <a:noFill/>
        </p:spPr>
        <p:txBody>
          <a:bodyPr wrap="none" rtlCol="0">
            <a:spAutoFit/>
          </a:bodyPr>
          <a:lstStyle/>
          <a:p>
            <a:r>
              <a:rPr lang="en-US" sz="3600" b="1" dirty="0" smtClean="0">
                <a:latin typeface="Arial Black" pitchFamily="34" charset="0"/>
              </a:rPr>
              <a:t>The African Rhino</a:t>
            </a:r>
            <a:endParaRPr lang="en-US" sz="3600" b="1" dirty="0">
              <a:latin typeface="Arial Black" pitchFamily="34" charset="0"/>
            </a:endParaRPr>
          </a:p>
        </p:txBody>
      </p:sp>
      <p:sp>
        <p:nvSpPr>
          <p:cNvPr id="6" name="TextBox 5"/>
          <p:cNvSpPr txBox="1"/>
          <p:nvPr/>
        </p:nvSpPr>
        <p:spPr>
          <a:xfrm>
            <a:off x="2769263" y="381000"/>
            <a:ext cx="3605474" cy="707886"/>
          </a:xfrm>
          <a:prstGeom prst="rect">
            <a:avLst/>
          </a:prstGeom>
          <a:noFill/>
        </p:spPr>
        <p:txBody>
          <a:bodyPr wrap="none" rtlCol="0">
            <a:spAutoFit/>
          </a:bodyPr>
          <a:lstStyle/>
          <a:p>
            <a:r>
              <a:rPr lang="en-US" sz="4000" b="1" dirty="0" smtClean="0">
                <a:latin typeface="Comic Sans MS" pitchFamily="66" charset="0"/>
              </a:rPr>
              <a:t>What is this?</a:t>
            </a:r>
            <a:endParaRPr lang="en-US" sz="40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dissolve">
                                      <p:cBhvr>
                                        <p:cTn id="7" dur="1000"/>
                                        <p:tgtEl>
                                          <p:spTgt spid="1028"/>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7"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1503" y="533400"/>
            <a:ext cx="4100995" cy="1107996"/>
          </a:xfrm>
          <a:prstGeom prst="rect">
            <a:avLst/>
          </a:prstGeom>
          <a:noFill/>
        </p:spPr>
        <p:txBody>
          <a:bodyPr wrap="none" lIns="91440" tIns="45720" rIns="91440" bIns="45720">
            <a:prstTxWarp prst="textWave1">
              <a:avLst/>
            </a:prstTxWarp>
            <a:spAutoFit/>
          </a:bodyPr>
          <a:lstStyle/>
          <a:p>
            <a:pPr algn="ctr"/>
            <a:r>
              <a:rPr lang="en-US"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60007" dist="310007" dir="7680000" sy="30000" kx="1300200" algn="ctr" rotWithShape="0">
                    <a:prstClr val="black">
                      <a:alpha val="32000"/>
                    </a:prstClr>
                  </a:outerShdw>
                </a:effectLst>
              </a:rPr>
              <a:t>Objectives</a:t>
            </a:r>
            <a:r>
              <a:rPr lang="en-US"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26" name="Rectangle 2"/>
          <p:cNvSpPr>
            <a:spLocks noChangeArrowheads="1"/>
          </p:cNvSpPr>
          <p:nvPr/>
        </p:nvSpPr>
        <p:spPr bwMode="auto">
          <a:xfrm>
            <a:off x="827376" y="2064603"/>
            <a:ext cx="7489249" cy="830997"/>
          </a:xfrm>
          <a:prstGeom prst="rect">
            <a:avLst/>
          </a:prstGeom>
          <a:solidFill>
            <a:schemeClr val="bg1">
              <a:lumMod val="65000"/>
            </a:schemeClr>
          </a:solid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Students will be able to draw an outline map of Africa</a:t>
            </a:r>
          </a:p>
          <a:p>
            <a:pPr marL="0" marR="0" lvl="0" indent="0" algn="l" defTabSz="914400" rtl="0" eaLnBrk="1" fontAlgn="base" latinLnBrk="0" hangingPunct="1">
              <a:lnSpc>
                <a:spcPct val="100000"/>
              </a:lnSpc>
              <a:spcBef>
                <a:spcPct val="0"/>
              </a:spcBef>
              <a:spcAft>
                <a:spcPct val="0"/>
              </a:spcAft>
              <a:buClrTx/>
              <a:buSzTx/>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from memory.</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836843" y="3436203"/>
            <a:ext cx="7470315" cy="830997"/>
          </a:xfrm>
          <a:prstGeom prst="rect">
            <a:avLst/>
          </a:prstGeom>
          <a:solidFill>
            <a:schemeClr val="bg1">
              <a:lumMod val="65000"/>
            </a:schemeClr>
          </a:solidFill>
          <a:ln w="38100">
            <a:solidFill>
              <a:schemeClr val="tx1"/>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Students will learn the locations of specific geographic </a:t>
            </a:r>
          </a:p>
          <a:p>
            <a:pPr marL="0" marR="0" lvl="0" indent="0" algn="l" defTabSz="914400" rtl="0" eaLnBrk="1" fontAlgn="base" latinLnBrk="0" hangingPunct="1">
              <a:lnSpc>
                <a:spcPct val="100000"/>
              </a:lnSpc>
              <a:spcBef>
                <a:spcPct val="0"/>
              </a:spcBef>
              <a:spcAft>
                <a:spcPct val="0"/>
              </a:spcAft>
              <a:buClrTx/>
              <a:buSzTx/>
              <a:tabLst/>
            </a:pPr>
            <a:r>
              <a:rPr lang="en-US" sz="2400" b="1" dirty="0">
                <a:latin typeface="Times New Roman" pitchFamily="18" charset="0"/>
                <a:ea typeface="Times New Roman" pitchFamily="18" charset="0"/>
                <a:cs typeface="Times New Roman" pitchFamily="18" charset="0"/>
              </a:rPr>
              <a:t>f</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eatures of Africa by labeling them on a map.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838200" y="4876800"/>
            <a:ext cx="7467600" cy="838200"/>
          </a:xfrm>
          <a:prstGeom prst="rect">
            <a:avLst/>
          </a:prstGeom>
          <a:solidFill>
            <a:schemeClr val="bg1">
              <a:lumMod val="65000"/>
            </a:schemeClr>
          </a:solid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Students will understand why the African rhinoceros</a:t>
            </a:r>
          </a:p>
          <a:p>
            <a:pPr marL="0" marR="0" lvl="0" indent="0" algn="l" defTabSz="914400" rtl="0" eaLnBrk="1" fontAlgn="base" latinLnBrk="0" hangingPunct="1">
              <a:lnSpc>
                <a:spcPct val="100000"/>
              </a:lnSpc>
              <a:spcBef>
                <a:spcPct val="0"/>
              </a:spcBef>
              <a:spcAft>
                <a:spcPct val="0"/>
              </a:spcAft>
              <a:buClrTx/>
              <a:buSzTx/>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has become endangered.</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grpId="0" nodeType="clickEffect">
                                  <p:stCondLst>
                                    <p:cond delay="0"/>
                                  </p:stCondLst>
                                  <p:childTnLst>
                                    <p:set>
                                      <p:cBhvr>
                                        <p:cTn id="14" dur="1" fill="hold">
                                          <p:stCondLst>
                                            <p:cond delay="0"/>
                                          </p:stCondLst>
                                        </p:cTn>
                                        <p:tgtEl>
                                          <p:spTgt spid="1027"/>
                                        </p:tgtEl>
                                        <p:attrNameLst>
                                          <p:attrName>style.visibility</p:attrName>
                                        </p:attrNameLst>
                                      </p:cBhvr>
                                      <p:to>
                                        <p:strVal val="visible"/>
                                      </p:to>
                                    </p:set>
                                    <p:anim calcmode="lin" valueType="num">
                                      <p:cBhvr>
                                        <p:cTn id="15" dur="1000" fill="hold"/>
                                        <p:tgtEl>
                                          <p:spTgt spid="1027"/>
                                        </p:tgtEl>
                                        <p:attrNameLst>
                                          <p:attrName>ppt_w</p:attrName>
                                        </p:attrNameLst>
                                      </p:cBhvr>
                                      <p:tavLst>
                                        <p:tav tm="0">
                                          <p:val>
                                            <p:strVal val="#ppt_w*2.5"/>
                                          </p:val>
                                        </p:tav>
                                        <p:tav tm="100000">
                                          <p:val>
                                            <p:strVal val="#ppt_w"/>
                                          </p:val>
                                        </p:tav>
                                      </p:tavLst>
                                    </p:anim>
                                    <p:anim calcmode="lin" valueType="num">
                                      <p:cBhvr>
                                        <p:cTn id="16" dur="1000" fill="hold"/>
                                        <p:tgtEl>
                                          <p:spTgt spid="1027"/>
                                        </p:tgtEl>
                                        <p:attrNameLst>
                                          <p:attrName>ppt_h</p:attrName>
                                        </p:attrNameLst>
                                      </p:cBhvr>
                                      <p:tavLst>
                                        <p:tav tm="0">
                                          <p:val>
                                            <p:strVal val="#ppt_h*0.01"/>
                                          </p:val>
                                        </p:tav>
                                        <p:tav tm="100000">
                                          <p:val>
                                            <p:strVal val="#ppt_h"/>
                                          </p:val>
                                        </p:tav>
                                      </p:tavLst>
                                    </p:anim>
                                    <p:anim calcmode="lin" valueType="num">
                                      <p:cBhvr>
                                        <p:cTn id="17" dur="1000" fill="hold"/>
                                        <p:tgtEl>
                                          <p:spTgt spid="1027"/>
                                        </p:tgtEl>
                                        <p:attrNameLst>
                                          <p:attrName>ppt_x</p:attrName>
                                        </p:attrNameLst>
                                      </p:cBhvr>
                                      <p:tavLst>
                                        <p:tav tm="0">
                                          <p:val>
                                            <p:strVal val="#ppt_x"/>
                                          </p:val>
                                        </p:tav>
                                        <p:tav tm="100000">
                                          <p:val>
                                            <p:strVal val="#ppt_x"/>
                                          </p:val>
                                        </p:tav>
                                      </p:tavLst>
                                    </p:anim>
                                    <p:anim calcmode="lin" valueType="num">
                                      <p:cBhvr>
                                        <p:cTn id="18" dur="1000" fill="hold"/>
                                        <p:tgtEl>
                                          <p:spTgt spid="1027"/>
                                        </p:tgtEl>
                                        <p:attrNameLst>
                                          <p:attrName>ppt_y</p:attrName>
                                        </p:attrNameLst>
                                      </p:cBhvr>
                                      <p:tavLst>
                                        <p:tav tm="0">
                                          <p:val>
                                            <p:strVal val="#ppt_h+1"/>
                                          </p:val>
                                        </p:tav>
                                        <p:tav tm="100000">
                                          <p:val>
                                            <p:strVal val="#ppt_y"/>
                                          </p:val>
                                        </p:tav>
                                      </p:tavLst>
                                    </p:anim>
                                    <p:animEffect transition="in" filter="fade">
                                      <p:cBhvr>
                                        <p:cTn id="19" dur="1000"/>
                                        <p:tgtEl>
                                          <p:spTgt spid="1027"/>
                                        </p:tgtEl>
                                      </p:cBhvr>
                                    </p:animEffect>
                                  </p:childTnLst>
                                </p:cTn>
                              </p:par>
                            </p:childTnLst>
                          </p:cTn>
                        </p:par>
                      </p:childTnLst>
                    </p:cTn>
                  </p:par>
                  <p:par>
                    <p:cTn id="20" fill="hold">
                      <p:stCondLst>
                        <p:cond delay="indefinite"/>
                      </p:stCondLst>
                      <p:childTnLst>
                        <p:par>
                          <p:cTn id="21" fill="hold">
                            <p:stCondLst>
                              <p:cond delay="0"/>
                            </p:stCondLst>
                            <p:childTnLst>
                              <p:par>
                                <p:cTn id="22" presetID="58" presetClass="entr" presetSubtype="0" accel="100000" fill="hold" grpId="0" nodeType="clickEffect">
                                  <p:stCondLst>
                                    <p:cond delay="0"/>
                                  </p:stCondLst>
                                  <p:childTnLst>
                                    <p:set>
                                      <p:cBhvr>
                                        <p:cTn id="23" dur="1" fill="hold">
                                          <p:stCondLst>
                                            <p:cond delay="0"/>
                                          </p:stCondLst>
                                        </p:cTn>
                                        <p:tgtEl>
                                          <p:spTgt spid="1028"/>
                                        </p:tgtEl>
                                        <p:attrNameLst>
                                          <p:attrName>style.visibility</p:attrName>
                                        </p:attrNameLst>
                                      </p:cBhvr>
                                      <p:to>
                                        <p:strVal val="visible"/>
                                      </p:to>
                                    </p:set>
                                    <p:anim calcmode="lin" valueType="num">
                                      <p:cBhvr>
                                        <p:cTn id="24" dur="1000" fill="hold"/>
                                        <p:tgtEl>
                                          <p:spTgt spid="1028"/>
                                        </p:tgtEl>
                                        <p:attrNameLst>
                                          <p:attrName>ppt_w</p:attrName>
                                        </p:attrNameLst>
                                      </p:cBhvr>
                                      <p:tavLst>
                                        <p:tav tm="0">
                                          <p:val>
                                            <p:strVal val="#ppt_w*2.5"/>
                                          </p:val>
                                        </p:tav>
                                        <p:tav tm="100000">
                                          <p:val>
                                            <p:strVal val="#ppt_w"/>
                                          </p:val>
                                        </p:tav>
                                      </p:tavLst>
                                    </p:anim>
                                    <p:anim calcmode="lin" valueType="num">
                                      <p:cBhvr>
                                        <p:cTn id="25" dur="1000" fill="hold"/>
                                        <p:tgtEl>
                                          <p:spTgt spid="1028"/>
                                        </p:tgtEl>
                                        <p:attrNameLst>
                                          <p:attrName>ppt_h</p:attrName>
                                        </p:attrNameLst>
                                      </p:cBhvr>
                                      <p:tavLst>
                                        <p:tav tm="0">
                                          <p:val>
                                            <p:strVal val="#ppt_h*0.01"/>
                                          </p:val>
                                        </p:tav>
                                        <p:tav tm="100000">
                                          <p:val>
                                            <p:strVal val="#ppt_h"/>
                                          </p:val>
                                        </p:tav>
                                      </p:tavLst>
                                    </p:anim>
                                    <p:anim calcmode="lin" valueType="num">
                                      <p:cBhvr>
                                        <p:cTn id="26" dur="1000" fill="hold"/>
                                        <p:tgtEl>
                                          <p:spTgt spid="1028"/>
                                        </p:tgtEl>
                                        <p:attrNameLst>
                                          <p:attrName>ppt_x</p:attrName>
                                        </p:attrNameLst>
                                      </p:cBhvr>
                                      <p:tavLst>
                                        <p:tav tm="0">
                                          <p:val>
                                            <p:strVal val="#ppt_x"/>
                                          </p:val>
                                        </p:tav>
                                        <p:tav tm="100000">
                                          <p:val>
                                            <p:strVal val="#ppt_x"/>
                                          </p:val>
                                        </p:tav>
                                      </p:tavLst>
                                    </p:anim>
                                    <p:anim calcmode="lin" valueType="num">
                                      <p:cBhvr>
                                        <p:cTn id="27" dur="1000" fill="hold"/>
                                        <p:tgtEl>
                                          <p:spTgt spid="1028"/>
                                        </p:tgtEl>
                                        <p:attrNameLst>
                                          <p:attrName>ppt_y</p:attrName>
                                        </p:attrNameLst>
                                      </p:cBhvr>
                                      <p:tavLst>
                                        <p:tav tm="0">
                                          <p:val>
                                            <p:strVal val="#ppt_h+1"/>
                                          </p:val>
                                        </p:tav>
                                        <p:tav tm="100000">
                                          <p:val>
                                            <p:strVal val="#ppt_y"/>
                                          </p:val>
                                        </p:tav>
                                      </p:tavLst>
                                    </p:anim>
                                    <p:animEffect transition="in" filter="fade">
                                      <p:cBhvr>
                                        <p:cTn id="28"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1027" grpId="0" animBg="1"/>
      <p:bldP spid="10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ack Rhino, Hluhluwe-Umfolozi, KwaZulu-Natal"/>
          <p:cNvPicPr>
            <a:picLocks noChangeAspect="1" noChangeArrowheads="1"/>
          </p:cNvPicPr>
          <p:nvPr/>
        </p:nvPicPr>
        <p:blipFill>
          <a:blip r:embed="rId3" cstate="print"/>
          <a:srcRect/>
          <a:stretch>
            <a:fillRect/>
          </a:stretch>
        </p:blipFill>
        <p:spPr bwMode="auto">
          <a:xfrm>
            <a:off x="1391011" y="304800"/>
            <a:ext cx="6361978" cy="4495800"/>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2300545" y="5341203"/>
            <a:ext cx="4542910" cy="830997"/>
          </a:xfrm>
          <a:prstGeom prst="rect">
            <a:avLst/>
          </a:prstGeom>
          <a:solidFill>
            <a:srgbClr val="FFFF99"/>
          </a:solidFill>
          <a:ln w="28575">
            <a:solidFill>
              <a:schemeClr val="tx1"/>
            </a:solidFill>
          </a:ln>
        </p:spPr>
        <p:txBody>
          <a:bodyPr wrap="none" rtlCol="0">
            <a:spAutoFit/>
          </a:bodyPr>
          <a:lstStyle/>
          <a:p>
            <a:r>
              <a:rPr lang="en-US" sz="2400" b="1" dirty="0" smtClean="0"/>
              <a:t>There are 5 species of rhinoceros: </a:t>
            </a:r>
          </a:p>
          <a:p>
            <a:r>
              <a:rPr lang="en-US" sz="2400" b="1" dirty="0" smtClean="0"/>
              <a:t>3 are found in Asia and 2 in Africa.</a:t>
            </a:r>
            <a:endParaRPr lang="en-US" sz="2400" b="1" dirty="0"/>
          </a:p>
        </p:txBody>
      </p:sp>
      <p:sp>
        <p:nvSpPr>
          <p:cNvPr id="4" name="TextBox 3"/>
          <p:cNvSpPr txBox="1"/>
          <p:nvPr/>
        </p:nvSpPr>
        <p:spPr>
          <a:xfrm>
            <a:off x="1905000" y="5334000"/>
            <a:ext cx="5108450" cy="461665"/>
          </a:xfrm>
          <a:prstGeom prst="rect">
            <a:avLst/>
          </a:prstGeom>
          <a:solidFill>
            <a:srgbClr val="FFFF99"/>
          </a:solidFill>
          <a:ln w="28575">
            <a:solidFill>
              <a:schemeClr val="tx1"/>
            </a:solidFill>
          </a:ln>
        </p:spPr>
        <p:txBody>
          <a:bodyPr wrap="none" rtlCol="0">
            <a:spAutoFit/>
          </a:bodyPr>
          <a:lstStyle/>
          <a:p>
            <a:r>
              <a:rPr lang="en-US" sz="2400" b="1" dirty="0" smtClean="0"/>
              <a:t>All 5 species are seriously endangered.</a:t>
            </a:r>
            <a:endParaRPr lang="en-US" sz="2400" b="1" dirty="0"/>
          </a:p>
        </p:txBody>
      </p:sp>
      <p:sp>
        <p:nvSpPr>
          <p:cNvPr id="6" name="TextBox 5"/>
          <p:cNvSpPr txBox="1"/>
          <p:nvPr/>
        </p:nvSpPr>
        <p:spPr>
          <a:xfrm>
            <a:off x="114300" y="5867400"/>
            <a:ext cx="8915400" cy="830997"/>
          </a:xfrm>
          <a:prstGeom prst="rect">
            <a:avLst/>
          </a:prstGeom>
          <a:solidFill>
            <a:srgbClr val="FFFF99"/>
          </a:solidFill>
          <a:ln w="28575">
            <a:solidFill>
              <a:schemeClr val="tx1"/>
            </a:solidFill>
          </a:ln>
        </p:spPr>
        <p:txBody>
          <a:bodyPr wrap="square" rtlCol="0">
            <a:spAutoFit/>
          </a:bodyPr>
          <a:lstStyle/>
          <a:p>
            <a:r>
              <a:rPr lang="en-US" sz="2300" b="1" dirty="0" smtClean="0"/>
              <a:t>There are only about 25,000 rhinos left in Africa, mostly in South Africa. </a:t>
            </a:r>
          </a:p>
          <a:p>
            <a:r>
              <a:rPr lang="en-US" sz="2300" b="1" dirty="0" smtClean="0"/>
              <a:t>Of those, there are only about 3,000 left in their natural habitat.</a:t>
            </a:r>
            <a:endParaRPr lang="en-US" sz="2300" b="1" dirty="0"/>
          </a:p>
        </p:txBody>
      </p:sp>
      <p:sp>
        <p:nvSpPr>
          <p:cNvPr id="7" name="TextBox 6"/>
          <p:cNvSpPr txBox="1"/>
          <p:nvPr/>
        </p:nvSpPr>
        <p:spPr>
          <a:xfrm>
            <a:off x="2160122" y="6243935"/>
            <a:ext cx="4823756" cy="461665"/>
          </a:xfrm>
          <a:prstGeom prst="rect">
            <a:avLst/>
          </a:prstGeom>
          <a:solidFill>
            <a:srgbClr val="FFFF99"/>
          </a:solidFill>
          <a:ln w="28575">
            <a:solidFill>
              <a:schemeClr val="tx1"/>
            </a:solidFill>
          </a:ln>
        </p:spPr>
        <p:txBody>
          <a:bodyPr wrap="none" rtlCol="0">
            <a:spAutoFit/>
          </a:bodyPr>
          <a:lstStyle/>
          <a:p>
            <a:r>
              <a:rPr lang="en-US" sz="2400" b="1" dirty="0" smtClean="0"/>
              <a:t>The African rhinoceros have 2 horns</a:t>
            </a:r>
            <a:r>
              <a:rPr lang="en-US" dirty="0" smtClean="0"/>
              <a:t>.</a:t>
            </a:r>
            <a:endParaRPr lang="en-US" dirty="0"/>
          </a:p>
        </p:txBody>
      </p:sp>
      <p:sp>
        <p:nvSpPr>
          <p:cNvPr id="8" name="Rectangle 7"/>
          <p:cNvSpPr/>
          <p:nvPr/>
        </p:nvSpPr>
        <p:spPr>
          <a:xfrm>
            <a:off x="5943600" y="5072390"/>
            <a:ext cx="3048000" cy="261610"/>
          </a:xfrm>
          <a:prstGeom prst="rect">
            <a:avLst/>
          </a:prstGeom>
        </p:spPr>
        <p:txBody>
          <a:bodyPr wrap="square">
            <a:spAutoFit/>
          </a:bodyPr>
          <a:lstStyle/>
          <a:p>
            <a:r>
              <a:rPr lang="en-US" sz="1100" b="1" dirty="0" smtClean="0"/>
              <a:t>www.safarinow.com/cms/african-rhino/irie.aspx</a:t>
            </a:r>
            <a:endParaRPr lang="en-US" sz="11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1000"/>
                            </p:stCondLst>
                            <p:childTnLst>
                              <p:par>
                                <p:cTn id="15" presetID="7"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1+#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1+#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1000"/>
                                        <p:tgtEl>
                                          <p:spTgt spid="5"/>
                                        </p:tgtEl>
                                      </p:cBhvr>
                                    </p:animEffect>
                                    <p:set>
                                      <p:cBhvr>
                                        <p:cTn id="29" dur="1" fill="hold">
                                          <p:stCondLst>
                                            <p:cond delay="999"/>
                                          </p:stCondLst>
                                        </p:cTn>
                                        <p:tgtEl>
                                          <p:spTgt spid="5"/>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1000"/>
                                        <p:tgtEl>
                                          <p:spTgt spid="7"/>
                                        </p:tgtEl>
                                      </p:cBhvr>
                                    </p:animEffect>
                                    <p:set>
                                      <p:cBhvr>
                                        <p:cTn id="32" dur="1" fill="hold">
                                          <p:stCondLst>
                                            <p:cond delay="999"/>
                                          </p:stCondLst>
                                        </p:cTn>
                                        <p:tgtEl>
                                          <p:spTgt spid="7"/>
                                        </p:tgtEl>
                                        <p:attrNameLst>
                                          <p:attrName>style.visibility</p:attrName>
                                        </p:attrNameLst>
                                      </p:cBhvr>
                                      <p:to>
                                        <p:strVal val="hidden"/>
                                      </p:to>
                                    </p:set>
                                  </p:childTnLst>
                                </p:cTn>
                              </p:par>
                            </p:childTnLst>
                          </p:cTn>
                        </p:par>
                        <p:par>
                          <p:cTn id="33" fill="hold">
                            <p:stCondLst>
                              <p:cond delay="1000"/>
                            </p:stCondLst>
                            <p:childTnLst>
                              <p:par>
                                <p:cTn id="34" presetID="7" presetClass="entr" presetSubtype="8"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1000" fill="hold"/>
                                        <p:tgtEl>
                                          <p:spTgt spid="4"/>
                                        </p:tgtEl>
                                        <p:attrNameLst>
                                          <p:attrName>ppt_x</p:attrName>
                                        </p:attrNameLst>
                                      </p:cBhvr>
                                      <p:tavLst>
                                        <p:tav tm="0">
                                          <p:val>
                                            <p:strVal val="0-#ppt_w/2"/>
                                          </p:val>
                                        </p:tav>
                                        <p:tav tm="100000">
                                          <p:val>
                                            <p:strVal val="#ppt_x"/>
                                          </p:val>
                                        </p:tav>
                                      </p:tavLst>
                                    </p:anim>
                                    <p:anim calcmode="lin" valueType="num">
                                      <p:cBhvr additive="base">
                                        <p:cTn id="37"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7"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1000" fill="hold"/>
                                        <p:tgtEl>
                                          <p:spTgt spid="6"/>
                                        </p:tgtEl>
                                        <p:attrNameLst>
                                          <p:attrName>ppt_x</p:attrName>
                                        </p:attrNameLst>
                                      </p:cBhvr>
                                      <p:tavLst>
                                        <p:tav tm="0">
                                          <p:val>
                                            <p:strVal val="#ppt_x"/>
                                          </p:val>
                                        </p:tav>
                                        <p:tav tm="100000">
                                          <p:val>
                                            <p:strVal val="#ppt_x"/>
                                          </p:val>
                                        </p:tav>
                                      </p:tavLst>
                                    </p:anim>
                                    <p:anim calcmode="lin" valueType="num">
                                      <p:cBhvr additive="base">
                                        <p:cTn id="4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6" grpId="0" animBg="1"/>
      <p:bldP spid="7" grpId="0" animBg="1"/>
      <p:bldP spid="7" grpId="1"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Black Rhino Lesson\rhino 2a.jpg"/>
          <p:cNvPicPr>
            <a:picLocks noChangeAspect="1" noChangeArrowheads="1"/>
          </p:cNvPicPr>
          <p:nvPr/>
        </p:nvPicPr>
        <p:blipFill>
          <a:blip r:embed="rId2" cstate="print"/>
          <a:srcRect l="4651" r="9425"/>
          <a:stretch>
            <a:fillRect/>
          </a:stretch>
        </p:blipFill>
        <p:spPr bwMode="auto">
          <a:xfrm>
            <a:off x="1828800" y="914400"/>
            <a:ext cx="5486400" cy="556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478236" y="304800"/>
            <a:ext cx="6187528" cy="584775"/>
          </a:xfrm>
          <a:prstGeom prst="rect">
            <a:avLst/>
          </a:prstGeom>
          <a:noFill/>
        </p:spPr>
        <p:txBody>
          <a:bodyPr wrap="none" rtlCol="0">
            <a:spAutoFit/>
          </a:bodyPr>
          <a:lstStyle/>
          <a:p>
            <a:r>
              <a:rPr lang="en-US" sz="3200" b="1" dirty="0" smtClean="0">
                <a:latin typeface="Arial Black" pitchFamily="34" charset="0"/>
              </a:rPr>
              <a:t>Turn head to new position</a:t>
            </a:r>
            <a:endParaRPr lang="en-US" sz="3200" b="1"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1000"/>
                                        <p:tgtEl>
                                          <p:spTgt spid="2050"/>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Black Rhino Lesson\rhino 3a.jpg"/>
          <p:cNvPicPr>
            <a:picLocks noChangeAspect="1" noChangeArrowheads="1"/>
          </p:cNvPicPr>
          <p:nvPr/>
        </p:nvPicPr>
        <p:blipFill>
          <a:blip r:embed="rId2" cstate="print"/>
          <a:srcRect l="16793" t="5177" r="23249" b="19752"/>
          <a:stretch>
            <a:fillRect/>
          </a:stretch>
        </p:blipFill>
        <p:spPr bwMode="auto">
          <a:xfrm>
            <a:off x="2514600" y="1143000"/>
            <a:ext cx="4191000" cy="4960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006174" y="76200"/>
            <a:ext cx="7131653" cy="1077218"/>
          </a:xfrm>
          <a:prstGeom prst="rect">
            <a:avLst/>
          </a:prstGeom>
          <a:noFill/>
        </p:spPr>
        <p:txBody>
          <a:bodyPr wrap="square" rtlCol="0">
            <a:spAutoFit/>
          </a:bodyPr>
          <a:lstStyle/>
          <a:p>
            <a:r>
              <a:rPr lang="en-US" sz="3200" b="1" dirty="0" smtClean="0">
                <a:latin typeface="Arial Black" pitchFamily="34" charset="0"/>
              </a:rPr>
              <a:t>To help save the rhino, its horn has been cut off.</a:t>
            </a:r>
            <a:endParaRPr lang="en-US" sz="3200" b="1" dirty="0">
              <a:latin typeface="Arial Black" pitchFamily="34" charset="0"/>
            </a:endParaRPr>
          </a:p>
        </p:txBody>
      </p:sp>
      <p:sp>
        <p:nvSpPr>
          <p:cNvPr id="4" name="TextBox 3"/>
          <p:cNvSpPr txBox="1"/>
          <p:nvPr/>
        </p:nvSpPr>
        <p:spPr>
          <a:xfrm>
            <a:off x="1349451" y="6167735"/>
            <a:ext cx="6445098" cy="461665"/>
          </a:xfrm>
          <a:prstGeom prst="rect">
            <a:avLst/>
          </a:prstGeom>
          <a:noFill/>
        </p:spPr>
        <p:txBody>
          <a:bodyPr wrap="none" rtlCol="0">
            <a:spAutoFit/>
          </a:bodyPr>
          <a:lstStyle/>
          <a:p>
            <a:r>
              <a:rPr lang="en-US" sz="2400" b="1" dirty="0" smtClean="0">
                <a:latin typeface="Arial Black" pitchFamily="34" charset="0"/>
              </a:rPr>
              <a:t>Notice that one has not been cut yet.</a:t>
            </a:r>
            <a:endParaRPr lang="en-US" sz="2400" b="1" dirty="0">
              <a:latin typeface="Arial Black" pitchFamily="34" charset="0"/>
            </a:endParaRPr>
          </a:p>
        </p:txBody>
      </p:sp>
      <p:cxnSp>
        <p:nvCxnSpPr>
          <p:cNvPr id="6" name="Straight Arrow Connector 5"/>
          <p:cNvCxnSpPr/>
          <p:nvPr/>
        </p:nvCxnSpPr>
        <p:spPr>
          <a:xfrm flipH="1" flipV="1">
            <a:off x="6019800" y="3733800"/>
            <a:ext cx="1295400" cy="2438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1000"/>
                                        <p:tgtEl>
                                          <p:spTgt spid="3074"/>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hinos feed at Mauricedale nature reserve in Malelane, South Africa"/>
          <p:cNvPicPr/>
          <p:nvPr/>
        </p:nvPicPr>
        <p:blipFill>
          <a:blip r:embed="rId3" cstate="print"/>
          <a:srcRect/>
          <a:stretch>
            <a:fillRect/>
          </a:stretch>
        </p:blipFill>
        <p:spPr bwMode="auto">
          <a:xfrm>
            <a:off x="723900" y="152400"/>
            <a:ext cx="7696200" cy="594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81000" y="5715000"/>
            <a:ext cx="8305800" cy="830997"/>
          </a:xfrm>
          <a:prstGeom prst="rect">
            <a:avLst/>
          </a:prstGeom>
          <a:solidFill>
            <a:srgbClr val="FFFF99"/>
          </a:solidFill>
          <a:ln w="28575">
            <a:solidFill>
              <a:schemeClr val="tx1"/>
            </a:solidFill>
          </a:ln>
        </p:spPr>
        <p:txBody>
          <a:bodyPr wrap="square" rtlCol="0">
            <a:spAutoFit/>
          </a:bodyPr>
          <a:lstStyle/>
          <a:p>
            <a:r>
              <a:rPr lang="en-US" sz="2400" b="1" dirty="0" smtClean="0"/>
              <a:t>In efforts to save the rhinoceros from poachers, veterinarians </a:t>
            </a:r>
          </a:p>
          <a:p>
            <a:r>
              <a:rPr lang="en-US" sz="2400" b="1" dirty="0" smtClean="0"/>
              <a:t>have surgically removed the large horn.</a:t>
            </a:r>
          </a:p>
        </p:txBody>
      </p:sp>
      <p:sp>
        <p:nvSpPr>
          <p:cNvPr id="4" name="TextBox 3"/>
          <p:cNvSpPr txBox="1"/>
          <p:nvPr/>
        </p:nvSpPr>
        <p:spPr>
          <a:xfrm>
            <a:off x="627427" y="5715000"/>
            <a:ext cx="7889147" cy="923330"/>
          </a:xfrm>
          <a:prstGeom prst="rect">
            <a:avLst/>
          </a:prstGeom>
          <a:solidFill>
            <a:srgbClr val="FFFF99"/>
          </a:solidFill>
          <a:ln w="28575">
            <a:solidFill>
              <a:schemeClr val="tx1"/>
            </a:solidFill>
          </a:ln>
        </p:spPr>
        <p:txBody>
          <a:bodyPr wrap="none" rtlCol="0">
            <a:spAutoFit/>
          </a:bodyPr>
          <a:lstStyle/>
          <a:p>
            <a:r>
              <a:rPr lang="en-US" b="1" dirty="0" smtClean="0"/>
              <a:t>This expensive process is not the ideal solution to the poaching problem </a:t>
            </a:r>
          </a:p>
          <a:p>
            <a:r>
              <a:rPr lang="en-US" b="1" dirty="0" smtClean="0"/>
              <a:t>because this horn is part of their defense against predators and the way in which</a:t>
            </a:r>
          </a:p>
          <a:p>
            <a:r>
              <a:rPr lang="en-US" b="1" dirty="0" smtClean="0"/>
              <a:t>they grub for food.  These dehorned rhinos must be kept in protected areas.</a:t>
            </a:r>
            <a:endParaRPr lang="en-US" b="1" dirty="0"/>
          </a:p>
        </p:txBody>
      </p:sp>
      <p:sp>
        <p:nvSpPr>
          <p:cNvPr id="5" name="TextBox 4"/>
          <p:cNvSpPr txBox="1"/>
          <p:nvPr/>
        </p:nvSpPr>
        <p:spPr>
          <a:xfrm>
            <a:off x="381000" y="5562600"/>
            <a:ext cx="7996228" cy="1200329"/>
          </a:xfrm>
          <a:prstGeom prst="rect">
            <a:avLst/>
          </a:prstGeom>
          <a:solidFill>
            <a:srgbClr val="FFFF99"/>
          </a:solidFill>
          <a:ln w="28575">
            <a:solidFill>
              <a:schemeClr val="tx1"/>
            </a:solidFill>
          </a:ln>
        </p:spPr>
        <p:txBody>
          <a:bodyPr wrap="none" rtlCol="0">
            <a:spAutoFit/>
          </a:bodyPr>
          <a:lstStyle/>
          <a:p>
            <a:r>
              <a:rPr lang="en-US" sz="2400" b="1" dirty="0" smtClean="0"/>
              <a:t>When poachers remove the horns, they cut too deep in order</a:t>
            </a:r>
          </a:p>
          <a:p>
            <a:r>
              <a:rPr lang="en-US" sz="2400" b="1" dirty="0" smtClean="0"/>
              <a:t>to get as much horn as possible, thus leaving the animal</a:t>
            </a:r>
          </a:p>
          <a:p>
            <a:r>
              <a:rPr lang="en-US" sz="2400" b="1" dirty="0" smtClean="0"/>
              <a:t>to bleed to death.  It is very cruel, painful, and gory.</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3"/>
                                        </p:tgtEl>
                                      </p:cBhvr>
                                    </p:animEffect>
                                    <p:set>
                                      <p:cBhvr>
                                        <p:cTn id="12" dur="1" fill="hold">
                                          <p:stCondLst>
                                            <p:cond delay="999"/>
                                          </p:stCondLst>
                                        </p:cTn>
                                        <p:tgtEl>
                                          <p:spTgt spid="3"/>
                                        </p:tgtEl>
                                        <p:attrNameLst>
                                          <p:attrName>style.visibility</p:attrName>
                                        </p:attrNameLst>
                                      </p:cBhvr>
                                      <p:to>
                                        <p:strVal val="hidden"/>
                                      </p:to>
                                    </p:se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1000"/>
                                        <p:tgtEl>
                                          <p:spTgt spid="4"/>
                                        </p:tgtEl>
                                      </p:cBhvr>
                                    </p:animEffect>
                                    <p:set>
                                      <p:cBhvr>
                                        <p:cTn id="21" dur="1" fill="hold">
                                          <p:stCondLst>
                                            <p:cond delay="999"/>
                                          </p:stCondLst>
                                        </p:cTn>
                                        <p:tgtEl>
                                          <p:spTgt spid="4"/>
                                        </p:tgtEl>
                                        <p:attrNameLst>
                                          <p:attrName>style.visibility</p:attrName>
                                        </p:attrNameLst>
                                      </p:cBhvr>
                                      <p:to>
                                        <p:strVal val="hidden"/>
                                      </p:to>
                                    </p:set>
                                  </p:childTnLst>
                                </p:cTn>
                              </p:par>
                            </p:childTnLst>
                          </p:cTn>
                        </p:par>
                        <p:par>
                          <p:cTn id="22" fill="hold">
                            <p:stCondLst>
                              <p:cond delay="1000"/>
                            </p:stCondLst>
                            <p:childTnLst>
                              <p:par>
                                <p:cTn id="23" presetID="16" presetClass="entr" presetSubtype="37"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c.pbs.org/wnet/nature/files/2008/08/180_rhino_horn.jpg">
            <a:hlinkClick r:id="rId3"/>
          </p:cNvPr>
          <p:cNvPicPr>
            <a:picLocks noChangeAspect="1" noChangeArrowheads="1"/>
          </p:cNvPicPr>
          <p:nvPr/>
        </p:nvPicPr>
        <p:blipFill>
          <a:blip r:embed="rId4" cstate="print"/>
          <a:srcRect/>
          <a:stretch>
            <a:fillRect/>
          </a:stretch>
        </p:blipFill>
        <p:spPr bwMode="auto">
          <a:xfrm>
            <a:off x="5574560" y="1905000"/>
            <a:ext cx="3417040" cy="4233333"/>
          </a:xfrm>
          <a:prstGeom prst="rect">
            <a:avLst/>
          </a:prstGeom>
          <a:noFill/>
          <a:ln w="28575">
            <a:solidFill>
              <a:schemeClr val="tx1"/>
            </a:solidFill>
          </a:ln>
        </p:spPr>
      </p:pic>
      <p:sp>
        <p:nvSpPr>
          <p:cNvPr id="3" name="Rectangle 2"/>
          <p:cNvSpPr/>
          <p:nvPr/>
        </p:nvSpPr>
        <p:spPr>
          <a:xfrm>
            <a:off x="2743200" y="6400800"/>
            <a:ext cx="6172200" cy="276999"/>
          </a:xfrm>
          <a:prstGeom prst="rect">
            <a:avLst/>
          </a:prstGeom>
        </p:spPr>
        <p:txBody>
          <a:bodyPr wrap="square">
            <a:spAutoFit/>
          </a:bodyPr>
          <a:lstStyle/>
          <a:p>
            <a:r>
              <a:rPr lang="en-US" sz="1200" b="1" dirty="0" smtClean="0"/>
              <a:t>http://www.pbs.org/wnet/nature/episodes/rhinoceros/rhino-horn-use-fact-vs-fiction/1178/</a:t>
            </a:r>
            <a:endParaRPr lang="en-US" sz="1200" b="1" dirty="0"/>
          </a:p>
        </p:txBody>
      </p:sp>
      <p:sp>
        <p:nvSpPr>
          <p:cNvPr id="4" name="TextBox 3"/>
          <p:cNvSpPr txBox="1"/>
          <p:nvPr/>
        </p:nvSpPr>
        <p:spPr>
          <a:xfrm>
            <a:off x="228600" y="304800"/>
            <a:ext cx="5715154" cy="830997"/>
          </a:xfrm>
          <a:prstGeom prst="rect">
            <a:avLst/>
          </a:prstGeom>
          <a:solidFill>
            <a:srgbClr val="FFFF99"/>
          </a:solidFill>
          <a:ln w="28575">
            <a:solidFill>
              <a:schemeClr val="tx1"/>
            </a:solidFill>
          </a:ln>
        </p:spPr>
        <p:txBody>
          <a:bodyPr wrap="none" rtlCol="0">
            <a:spAutoFit/>
          </a:bodyPr>
          <a:lstStyle/>
          <a:p>
            <a:r>
              <a:rPr lang="en-US" sz="2400" b="1" dirty="0" smtClean="0"/>
              <a:t>One of the reasons for high demand of the</a:t>
            </a:r>
          </a:p>
          <a:p>
            <a:r>
              <a:rPr lang="en-US" sz="2400" b="1" dirty="0" smtClean="0"/>
              <a:t>rhino horn is for Asian medicinal purposes.</a:t>
            </a:r>
          </a:p>
        </p:txBody>
      </p:sp>
      <p:sp>
        <p:nvSpPr>
          <p:cNvPr id="5" name="TextBox 4"/>
          <p:cNvSpPr txBox="1"/>
          <p:nvPr/>
        </p:nvSpPr>
        <p:spPr>
          <a:xfrm>
            <a:off x="76200" y="4419600"/>
            <a:ext cx="5374613" cy="1938992"/>
          </a:xfrm>
          <a:prstGeom prst="rect">
            <a:avLst/>
          </a:prstGeom>
          <a:solidFill>
            <a:srgbClr val="FFFF99"/>
          </a:solidFill>
          <a:ln w="28575">
            <a:solidFill>
              <a:schemeClr val="tx1"/>
            </a:solidFill>
          </a:ln>
        </p:spPr>
        <p:txBody>
          <a:bodyPr wrap="none" rtlCol="0">
            <a:spAutoFit/>
          </a:bodyPr>
          <a:lstStyle/>
          <a:p>
            <a:r>
              <a:rPr lang="en-US" sz="2400" b="1" dirty="0" smtClean="0"/>
              <a:t>Another demand for the horn is the </a:t>
            </a:r>
          </a:p>
          <a:p>
            <a:r>
              <a:rPr lang="en-US" sz="2400" b="1" dirty="0" smtClean="0"/>
              <a:t>Yemen practice of presenting</a:t>
            </a:r>
          </a:p>
          <a:p>
            <a:r>
              <a:rPr lang="en-US" sz="2400" b="1" dirty="0" smtClean="0"/>
              <a:t>a dagger made from the rhino horn</a:t>
            </a:r>
          </a:p>
          <a:p>
            <a:r>
              <a:rPr lang="en-US" sz="2400" b="1" dirty="0" smtClean="0"/>
              <a:t>to 12 year old boys as a sign of manhood</a:t>
            </a:r>
          </a:p>
          <a:p>
            <a:r>
              <a:rPr lang="en-US" sz="2400" b="1" dirty="0" smtClean="0"/>
              <a:t>and devotion to the Muslim religion</a:t>
            </a:r>
            <a:r>
              <a:rPr lang="en-US" dirty="0" smtClean="0"/>
              <a:t>.</a:t>
            </a:r>
            <a:endParaRPr lang="en-US" dirty="0"/>
          </a:p>
        </p:txBody>
      </p:sp>
      <p:pic>
        <p:nvPicPr>
          <p:cNvPr id="6" name="Picture 5" descr="Black Rhinoceros"/>
          <p:cNvPicPr/>
          <p:nvPr/>
        </p:nvPicPr>
        <p:blipFill>
          <a:blip r:embed="rId5" cstate="print"/>
          <a:srcRect/>
          <a:stretch>
            <a:fillRect/>
          </a:stretch>
        </p:blipFill>
        <p:spPr bwMode="auto">
          <a:xfrm>
            <a:off x="533400" y="1524000"/>
            <a:ext cx="401066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685800" y="3810000"/>
            <a:ext cx="3581400" cy="430887"/>
          </a:xfrm>
          <a:prstGeom prst="rect">
            <a:avLst/>
          </a:prstGeom>
        </p:spPr>
        <p:txBody>
          <a:bodyPr wrap="square">
            <a:spAutoFit/>
          </a:bodyPr>
          <a:lstStyle/>
          <a:p>
            <a:r>
              <a:rPr lang="en-US" sz="1100" dirty="0" smtClean="0"/>
              <a:t>http://friedkinfund.wordpress.com/2010/05/26/south-african-black-rhinos-flown-to-tanzania/</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dissolve">
                                      <p:cBhvr>
                                        <p:cTn id="17" dur="1000"/>
                                        <p:tgtEl>
                                          <p:spTgt spid="1026"/>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TotalTime>
  <Words>1059</Words>
  <Application>Microsoft Office PowerPoint</Application>
  <PresentationFormat>On-screen Show (4:3)</PresentationFormat>
  <Paragraphs>121</Paragraphs>
  <Slides>18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Black</vt:lpstr>
      <vt:lpstr>Calibri</vt:lpstr>
      <vt:lpstr>Cambria</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Lee Ann</dc:creator>
  <cp:lastModifiedBy>Smithee, Hilary</cp:lastModifiedBy>
  <cp:revision>60</cp:revision>
  <dcterms:created xsi:type="dcterms:W3CDTF">2010-12-21T18:19:22Z</dcterms:created>
  <dcterms:modified xsi:type="dcterms:W3CDTF">2018-04-30T13:46:20Z</dcterms:modified>
</cp:coreProperties>
</file>